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3" r:id="rId1"/>
  </p:sldMasterIdLst>
  <p:notesMasterIdLst>
    <p:notesMasterId r:id="rId13"/>
  </p:notesMasterIdLst>
  <p:sldIdLst>
    <p:sldId id="866" r:id="rId2"/>
    <p:sldId id="909" r:id="rId3"/>
    <p:sldId id="892" r:id="rId4"/>
    <p:sldId id="924" r:id="rId5"/>
    <p:sldId id="902" r:id="rId6"/>
    <p:sldId id="910" r:id="rId7"/>
    <p:sldId id="926" r:id="rId8"/>
    <p:sldId id="925" r:id="rId9"/>
    <p:sldId id="868" r:id="rId10"/>
    <p:sldId id="893" r:id="rId11"/>
    <p:sldId id="911" r:id="rId12"/>
  </p:sldIdLst>
  <p:sldSz cx="12192000" cy="6858000"/>
  <p:notesSz cx="9223375" cy="7010400"/>
  <p:defaultTextStyle>
    <a:defPPr>
      <a:defRPr lang="en-US"/>
    </a:defPPr>
    <a:lvl1pPr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56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28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00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7213" indent="1588" algn="l" defTabSz="912813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072C2"/>
    <a:srgbClr val="C6D9F1"/>
    <a:srgbClr val="93FB9F"/>
    <a:srgbClr val="ECEAE9"/>
    <a:srgbClr val="006600"/>
    <a:srgbClr val="009200"/>
    <a:srgbClr val="008000"/>
    <a:srgbClr val="B6DBFF"/>
    <a:srgbClr val="CAD3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CB60FB-870E-4AD3-A945-E3B4BCE0D1C0}" v="3" dt="2025-10-24T15:37:20.6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43" autoAdjust="0"/>
  </p:normalViewPr>
  <p:slideViewPr>
    <p:cSldViewPr snapToGrid="0">
      <p:cViewPr varScale="1">
        <p:scale>
          <a:sx n="94" d="100"/>
          <a:sy n="94" d="100"/>
        </p:scale>
        <p:origin x="1116" y="66"/>
      </p:cViewPr>
      <p:guideLst>
        <p:guide orient="horz" pos="2156"/>
        <p:guide pos="386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208"/>
        <p:guide pos="29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ng-Kuan (Rick) Tsai" userId="71c2de2f-4d21-4c41-b594-bea206d76827" providerId="ADAL" clId="{B83EABEB-929B-44FD-8209-A727ECD70BFE}"/>
    <pc:docChg chg="undo custSel addSld delSld modSld sldOrd">
      <pc:chgData name="Ying-Kuan (Rick) Tsai" userId="71c2de2f-4d21-4c41-b594-bea206d76827" providerId="ADAL" clId="{B83EABEB-929B-44FD-8209-A727ECD70BFE}" dt="2025-10-24T16:24:37.830" v="1774" actId="20577"/>
      <pc:docMkLst>
        <pc:docMk/>
      </pc:docMkLst>
      <pc:sldChg chg="modSp mod">
        <pc:chgData name="Ying-Kuan (Rick) Tsai" userId="71c2de2f-4d21-4c41-b594-bea206d76827" providerId="ADAL" clId="{B83EABEB-929B-44FD-8209-A727ECD70BFE}" dt="2025-09-23T18:21:27.472" v="114" actId="14100"/>
        <pc:sldMkLst>
          <pc:docMk/>
          <pc:sldMk cId="3492922340" sldId="866"/>
        </pc:sldMkLst>
      </pc:sldChg>
      <pc:sldChg chg="add ord">
        <pc:chgData name="Ying-Kuan (Rick) Tsai" userId="71c2de2f-4d21-4c41-b594-bea206d76827" providerId="ADAL" clId="{B83EABEB-929B-44FD-8209-A727ECD70BFE}" dt="2025-09-23T19:04:47.679" v="1114"/>
        <pc:sldMkLst>
          <pc:docMk/>
          <pc:sldMk cId="2653166550" sldId="868"/>
        </pc:sldMkLst>
      </pc:sldChg>
      <pc:sldChg chg="addSp delSp modSp add modAnim">
        <pc:chgData name="Ying-Kuan (Rick) Tsai" userId="71c2de2f-4d21-4c41-b594-bea206d76827" providerId="ADAL" clId="{B83EABEB-929B-44FD-8209-A727ECD70BFE}" dt="2025-09-23T19:02:33.792" v="1112"/>
        <pc:sldMkLst>
          <pc:docMk/>
          <pc:sldMk cId="1752515387" sldId="892"/>
        </pc:sldMkLst>
      </pc:sldChg>
      <pc:sldChg chg="addSp modSp add ord modAnim">
        <pc:chgData name="Ying-Kuan (Rick) Tsai" userId="71c2de2f-4d21-4c41-b594-bea206d76827" providerId="ADAL" clId="{B83EABEB-929B-44FD-8209-A727ECD70BFE}" dt="2025-09-23T19:04:47.679" v="1114"/>
        <pc:sldMkLst>
          <pc:docMk/>
          <pc:sldMk cId="1756351681" sldId="893"/>
        </pc:sldMkLst>
      </pc:sldChg>
      <pc:sldChg chg="addSp delSp modSp add mod modAnim">
        <pc:chgData name="Ying-Kuan (Rick) Tsai" userId="71c2de2f-4d21-4c41-b594-bea206d76827" providerId="ADAL" clId="{B83EABEB-929B-44FD-8209-A727ECD70BFE}" dt="2025-09-23T19:14:30.286" v="1232" actId="20577"/>
        <pc:sldMkLst>
          <pc:docMk/>
          <pc:sldMk cId="322580565" sldId="902"/>
        </pc:sldMkLst>
      </pc:sldChg>
      <pc:sldChg chg="del">
        <pc:chgData name="Ying-Kuan (Rick) Tsai" userId="71c2de2f-4d21-4c41-b594-bea206d76827" providerId="ADAL" clId="{B83EABEB-929B-44FD-8209-A727ECD70BFE}" dt="2025-09-23T14:51:09.201" v="0" actId="47"/>
        <pc:sldMkLst>
          <pc:docMk/>
          <pc:sldMk cId="1890080339" sldId="903"/>
        </pc:sldMkLst>
      </pc:sldChg>
      <pc:sldChg chg="del">
        <pc:chgData name="Ying-Kuan (Rick) Tsai" userId="71c2de2f-4d21-4c41-b594-bea206d76827" providerId="ADAL" clId="{B83EABEB-929B-44FD-8209-A727ECD70BFE}" dt="2025-09-23T14:51:09.201" v="0" actId="47"/>
        <pc:sldMkLst>
          <pc:docMk/>
          <pc:sldMk cId="3385257926" sldId="905"/>
        </pc:sldMkLst>
      </pc:sldChg>
      <pc:sldChg chg="del">
        <pc:chgData name="Ying-Kuan (Rick) Tsai" userId="71c2de2f-4d21-4c41-b594-bea206d76827" providerId="ADAL" clId="{B83EABEB-929B-44FD-8209-A727ECD70BFE}" dt="2025-09-23T14:51:09.201" v="0" actId="47"/>
        <pc:sldMkLst>
          <pc:docMk/>
          <pc:sldMk cId="326527829" sldId="906"/>
        </pc:sldMkLst>
      </pc:sldChg>
      <pc:sldChg chg="del">
        <pc:chgData name="Ying-Kuan (Rick) Tsai" userId="71c2de2f-4d21-4c41-b594-bea206d76827" providerId="ADAL" clId="{B83EABEB-929B-44FD-8209-A727ECD70BFE}" dt="2025-09-23T14:51:09.201" v="0" actId="47"/>
        <pc:sldMkLst>
          <pc:docMk/>
          <pc:sldMk cId="1539247997" sldId="907"/>
        </pc:sldMkLst>
      </pc:sldChg>
      <pc:sldChg chg="del">
        <pc:chgData name="Ying-Kuan (Rick) Tsai" userId="71c2de2f-4d21-4c41-b594-bea206d76827" providerId="ADAL" clId="{B83EABEB-929B-44FD-8209-A727ECD70BFE}" dt="2025-09-23T14:51:09.201" v="0" actId="47"/>
        <pc:sldMkLst>
          <pc:docMk/>
          <pc:sldMk cId="2597214502" sldId="908"/>
        </pc:sldMkLst>
      </pc:sldChg>
      <pc:sldChg chg="modSp mod modAnim">
        <pc:chgData name="Ying-Kuan (Rick) Tsai" userId="71c2de2f-4d21-4c41-b594-bea206d76827" providerId="ADAL" clId="{B83EABEB-929B-44FD-8209-A727ECD70BFE}" dt="2025-09-23T14:52:21.678" v="31" actId="1076"/>
        <pc:sldMkLst>
          <pc:docMk/>
          <pc:sldMk cId="1425638618" sldId="909"/>
        </pc:sldMkLst>
      </pc:sldChg>
      <pc:sldChg chg="addSp delSp modSp new mod">
        <pc:chgData name="Ying-Kuan (Rick) Tsai" userId="71c2de2f-4d21-4c41-b594-bea206d76827" providerId="ADAL" clId="{B83EABEB-929B-44FD-8209-A727ECD70BFE}" dt="2025-09-23T19:15:22.895" v="1234" actId="6549"/>
        <pc:sldMkLst>
          <pc:docMk/>
          <pc:sldMk cId="806609056" sldId="910"/>
        </pc:sldMkLst>
      </pc:sldChg>
      <pc:sldChg chg="del">
        <pc:chgData name="Ying-Kuan (Rick) Tsai" userId="71c2de2f-4d21-4c41-b594-bea206d76827" providerId="ADAL" clId="{B83EABEB-929B-44FD-8209-A727ECD70BFE}" dt="2025-09-23T14:51:10.273" v="1" actId="47"/>
        <pc:sldMkLst>
          <pc:docMk/>
          <pc:sldMk cId="2564917206" sldId="910"/>
        </pc:sldMkLst>
      </pc:sldChg>
      <pc:sldChg chg="add ord">
        <pc:chgData name="Ying-Kuan (Rick) Tsai" userId="71c2de2f-4d21-4c41-b594-bea206d76827" providerId="ADAL" clId="{B83EABEB-929B-44FD-8209-A727ECD70BFE}" dt="2025-09-23T19:04:47.679" v="1114"/>
        <pc:sldMkLst>
          <pc:docMk/>
          <pc:sldMk cId="3306782765" sldId="911"/>
        </pc:sldMkLst>
      </pc:sldChg>
      <pc:sldChg chg="add modAnim">
        <pc:chgData name="Ying-Kuan (Rick) Tsai" userId="71c2de2f-4d21-4c41-b594-bea206d76827" providerId="ADAL" clId="{B83EABEB-929B-44FD-8209-A727ECD70BFE}" dt="2025-09-23T18:20:55.982" v="93"/>
        <pc:sldMkLst>
          <pc:docMk/>
          <pc:sldMk cId="4263190797" sldId="924"/>
        </pc:sldMkLst>
      </pc:sldChg>
      <pc:sldChg chg="modSp new mod">
        <pc:chgData name="Ying-Kuan (Rick) Tsai" userId="71c2de2f-4d21-4c41-b594-bea206d76827" providerId="ADAL" clId="{B83EABEB-929B-44FD-8209-A727ECD70BFE}" dt="2025-09-23T19:05:03.498" v="1148" actId="20577"/>
        <pc:sldMkLst>
          <pc:docMk/>
          <pc:sldMk cId="3042955753" sldId="925"/>
        </pc:sldMkLst>
      </pc:sldChg>
      <pc:sldChg chg="addSp modSp new mod">
        <pc:chgData name="Ying-Kuan (Rick) Tsai" userId="71c2de2f-4d21-4c41-b594-bea206d76827" providerId="ADAL" clId="{B83EABEB-929B-44FD-8209-A727ECD70BFE}" dt="2025-10-24T16:24:37.830" v="1774" actId="20577"/>
        <pc:sldMkLst>
          <pc:docMk/>
          <pc:sldMk cId="3500003092" sldId="926"/>
        </pc:sldMkLst>
        <pc:spChg chg="mod">
          <ac:chgData name="Ying-Kuan (Rick) Tsai" userId="71c2de2f-4d21-4c41-b594-bea206d76827" providerId="ADAL" clId="{B83EABEB-929B-44FD-8209-A727ECD70BFE}" dt="2025-10-24T15:35:12.927" v="1275" actId="20577"/>
          <ac:spMkLst>
            <pc:docMk/>
            <pc:sldMk cId="3500003092" sldId="926"/>
            <ac:spMk id="2" creationId="{B2DEB924-FE27-5492-72DC-2AFBB325282B}"/>
          </ac:spMkLst>
        </pc:spChg>
        <pc:spChg chg="mod">
          <ac:chgData name="Ying-Kuan (Rick) Tsai" userId="71c2de2f-4d21-4c41-b594-bea206d76827" providerId="ADAL" clId="{B83EABEB-929B-44FD-8209-A727ECD70BFE}" dt="2025-10-24T16:24:37.830" v="1774" actId="20577"/>
          <ac:spMkLst>
            <pc:docMk/>
            <pc:sldMk cId="3500003092" sldId="926"/>
            <ac:spMk id="3" creationId="{BAC80EAB-E712-8B11-24B0-613ACDD63431}"/>
          </ac:spMkLst>
        </pc:spChg>
        <pc:picChg chg="add mod">
          <ac:chgData name="Ying-Kuan (Rick) Tsai" userId="71c2de2f-4d21-4c41-b594-bea206d76827" providerId="ADAL" clId="{B83EABEB-929B-44FD-8209-A727ECD70BFE}" dt="2025-10-24T15:37:54.543" v="1473" actId="1076"/>
          <ac:picMkLst>
            <pc:docMk/>
            <pc:sldMk cId="3500003092" sldId="926"/>
            <ac:picMk id="5" creationId="{5E17FEF6-A7D6-741F-EB64-4ECE539354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9732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4463" y="0"/>
            <a:ext cx="399732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78E5B4-8502-4412-9F91-673E050EC71D}" type="datetimeFigureOut">
              <a:rPr lang="en-US" smtClean="0"/>
              <a:t>10/24/2025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09838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338" y="3373438"/>
            <a:ext cx="737870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399732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4463" y="6659563"/>
            <a:ext cx="399732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793FB-EB1A-43FE-9FFA-E00676E78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74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93FB-EB1A-43FE-9FFA-E00676E78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83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Video game (train an agent by playing the video game thousand times) </a:t>
            </a:r>
            <a:r>
              <a:rPr lang="en-US" dirty="0">
                <a:sym typeface="Wingdings" panose="05000000000000000000" pitchFamily="2" charset="2"/>
              </a:rPr>
              <a:t> Board game (Go; very complicated but still finite actions)  real robot control (as sensing and computing power up)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Key components: </a:t>
            </a:r>
            <a:br>
              <a:rPr lang="en-US" dirty="0"/>
            </a:br>
            <a:r>
              <a:rPr lang="en-US" dirty="0"/>
              <a:t>(1) agent (decision-maker interacting with env), </a:t>
            </a:r>
            <a:br>
              <a:rPr lang="en-US" dirty="0"/>
            </a:br>
            <a:r>
              <a:rPr lang="en-US" dirty="0"/>
              <a:t>(2) env (game or physics dynamics), </a:t>
            </a:r>
            <a:br>
              <a:rPr lang="en-US" dirty="0"/>
            </a:br>
            <a:r>
              <a:rPr lang="en-US" dirty="0"/>
              <a:t>(3) state (representation of the current situation the agent is in; whether fully observable is very critical), </a:t>
            </a:r>
            <a:br>
              <a:rPr lang="en-US" dirty="0"/>
            </a:br>
            <a:r>
              <a:rPr lang="en-US" dirty="0"/>
              <a:t>(4) action (can be discrete like {up, down, left, right} or continuous), </a:t>
            </a:r>
            <a:br>
              <a:rPr lang="en-US" dirty="0"/>
            </a:br>
            <a:r>
              <a:rPr lang="en-US" dirty="0"/>
              <a:t>(5) reward (how good or bad an action was at the state </a:t>
            </a:r>
            <a:r>
              <a:rPr lang="en-US" dirty="0">
                <a:sym typeface="Wingdings" panose="05000000000000000000" pitchFamily="2" charset="2"/>
              </a:rPr>
              <a:t> guiding the learning process</a:t>
            </a:r>
            <a:r>
              <a:rPr lang="en-US" dirty="0"/>
              <a:t>); e.g., +1 for eating a dot and -10 for hitting a ghost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93FB-EB1A-43FE-9FFA-E00676E78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04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Scenario generated for generation 1 for mimicking the implementation in reality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Speed profile: acceleration, deceleration, and constant-speed (noises added)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Road profile: several jumps, bumps, dents, and ramps with some noises over distances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93FB-EB1A-43FE-9FFA-E00676E78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52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Before RL problems, we should know how we define a “model” for RL </a:t>
            </a:r>
            <a:r>
              <a:rPr lang="en-US" dirty="0">
                <a:sym typeface="Wingdings" panose="05000000000000000000" pitchFamily="2" charset="2"/>
              </a:rPr>
              <a:t> Markov Decision Process (MDP)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Transition probability: If I do action a in state s, what’s the chance I’ll end up in state s′ (</a:t>
            </a:r>
            <a:r>
              <a:rPr lang="en-US" b="1" dirty="0"/>
              <a:t>stochastic nature</a:t>
            </a:r>
            <a:r>
              <a:rPr lang="en-US" dirty="0"/>
              <a:t> of the environment, e.g., actions are the same but weather affects friction between tire and road </a:t>
            </a:r>
            <a:r>
              <a:rPr lang="en-US" dirty="0">
                <a:sym typeface="Wingdings" panose="05000000000000000000" pitchFamily="2" charset="2"/>
              </a:rPr>
              <a:t> critical to turning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93FB-EB1A-43FE-9FFA-E00676E78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609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Policy: how it chooses actions based on the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5793FB-EB1A-43FE-9FFA-E00676E78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7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6">
            <a:extLst>
              <a:ext uri="{FF2B5EF4-FFF2-40B4-BE49-F238E27FC236}">
                <a16:creationId xmlns:a16="http://schemas.microsoft.com/office/drawing/2014/main" id="{597971D9-8E8B-4373-A484-0FDF164EB32D}"/>
              </a:ext>
            </a:extLst>
          </p:cNvPr>
          <p:cNvSpPr>
            <a:spLocks noChangeArrowheads="1"/>
          </p:cNvSpPr>
          <p:nvPr userDrawn="1"/>
        </p:nvSpPr>
        <p:spPr bwMode="gray">
          <a:xfrm>
            <a:off x="0" y="0"/>
            <a:ext cx="12192000" cy="5486399"/>
          </a:xfrm>
          <a:prstGeom prst="rect">
            <a:avLst/>
          </a:prstGeom>
          <a:gradFill>
            <a:gsLst>
              <a:gs pos="60000">
                <a:schemeClr val="tx2"/>
              </a:gs>
              <a:gs pos="20000">
                <a:srgbClr val="652C90"/>
              </a:gs>
              <a:gs pos="100000">
                <a:srgbClr val="326196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defTabSz="914400" eaLnBrk="1" hangingPunct="1"/>
            <a:endParaRPr lang="zh-CN" altLang="en-US">
              <a:solidFill>
                <a:srgbClr val="2B166E"/>
              </a:solidFill>
              <a:latin typeface="Verdana" panose="020B0604030504040204" pitchFamily="34" charset="0"/>
              <a:ea typeface="DengXian" panose="03000509000000000000" pitchFamily="65" charset="-122"/>
            </a:endParaRPr>
          </a:p>
        </p:txBody>
      </p:sp>
      <p:pic>
        <p:nvPicPr>
          <p:cNvPr id="10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75" y="5999163"/>
            <a:ext cx="280670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642851" y="918836"/>
            <a:ext cx="10906298" cy="2261765"/>
          </a:xfrm>
        </p:spPr>
        <p:txBody>
          <a:bodyPr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133600" y="3693365"/>
            <a:ext cx="7924800" cy="787806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/>
              <a:t>Click to edit Master subtitle style</a:t>
            </a:r>
          </a:p>
        </p:txBody>
      </p:sp>
      <p:sp>
        <p:nvSpPr>
          <p:cNvPr id="12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9318625" y="6477000"/>
            <a:ext cx="2844800" cy="381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2B166E"/>
                </a:solidFill>
                <a:ea typeface="DengXian" panose="03000509000000000000" pitchFamily="65" charset="-122"/>
              </a:defRPr>
            </a:lvl1pPr>
          </a:lstStyle>
          <a:p>
            <a:endParaRPr lang="en-US" altLang="zh-CN">
              <a:solidFill>
                <a:srgbClr val="2B166E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21BFCA-E25E-22CF-BBDD-1CB3342B27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 flipH="1" flipV="1">
            <a:off x="6915423" y="5921911"/>
            <a:ext cx="1857642" cy="6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210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" y="115888"/>
            <a:ext cx="12184380" cy="56356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5631473" y="6537325"/>
            <a:ext cx="929054" cy="320675"/>
          </a:xfrm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zh-CN"/>
              <a:t> </a:t>
            </a:r>
            <a:endParaRPr lang="en-US" altLang="zh-CN">
              <a:solidFill>
                <a:srgbClr val="2B1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713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3695701"/>
            <a:ext cx="10363200" cy="2073275"/>
          </a:xfrm>
        </p:spPr>
        <p:txBody>
          <a:bodyPr anchor="t"/>
          <a:lstStyle>
            <a:lvl1pPr algn="ctr">
              <a:defRPr sz="2400" b="0" cap="none" baseline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270235"/>
            <a:ext cx="10363200" cy="1425466"/>
          </a:xfrm>
        </p:spPr>
        <p:txBody>
          <a:bodyPr anchor="b"/>
          <a:lstStyle>
            <a:lvl1pPr marL="0" indent="0" algn="ctr">
              <a:buNone/>
              <a:defRPr sz="3200" b="1">
                <a:latin typeface="+mj-lt"/>
                <a:ea typeface="Verdana" panose="020B060403050404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914224-4A50-4EAD-915A-1B572A9807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94AF64-FC92-4E4E-9E42-CF08351F977D}" type="slidenum">
              <a:rPr lang="en-US" altLang="zh-CN" smtClean="0"/>
              <a:pPr/>
              <a:t>‹#›</a:t>
            </a:fld>
            <a:r>
              <a:rPr lang="en-US" altLang="zh-CN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DA3FB-722F-C7E2-BF40-D965202AB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" y="6381160"/>
            <a:ext cx="1346727" cy="4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977030"/>
            <a:ext cx="5384800" cy="534757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977030"/>
            <a:ext cx="5384800" cy="534756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>
                <a:solidFill>
                  <a:srgbClr val="2B166E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zh-CN">
                <a:solidFill>
                  <a:srgbClr val="2B166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793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>
                <a:solidFill>
                  <a:srgbClr val="2B166E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zh-CN">
                <a:solidFill>
                  <a:srgbClr val="2B166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2615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>
                <a:solidFill>
                  <a:srgbClr val="2B166E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zh-CN">
                <a:solidFill>
                  <a:srgbClr val="2B166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649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no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94AF64-FC92-4E4E-9E42-CF08351F977D}" type="slidenum">
              <a:rPr lang="en-US" altLang="zh-CN" smtClean="0"/>
              <a:pPr/>
              <a:t>‹#›</a:t>
            </a:fld>
            <a:r>
              <a:rPr lang="en-US" altLang="zh-CN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C4CCA-3F42-1F17-76EE-A1B3F176A4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" y="6381160"/>
            <a:ext cx="1346727" cy="4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70F0ED6F-4B8F-423F-B8A7-8E4EA4CB2A99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white">
          <a:xfrm>
            <a:off x="126524" y="116633"/>
            <a:ext cx="8846029" cy="56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6DBD31C-5976-4BFC-BF15-2F8F28B1C20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59772" y="6534799"/>
            <a:ext cx="820469" cy="24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宋体" charset="-122"/>
              </a:defRPr>
            </a:lvl1pPr>
          </a:lstStyle>
          <a:p>
            <a:fld id="{E294AF64-FC92-4E4E-9E42-CF08351F977D}" type="slidenum">
              <a:rPr lang="en-US" altLang="zh-CN" smtClean="0">
                <a:solidFill>
                  <a:srgbClr val="2B166E"/>
                </a:solidFill>
              </a:rPr>
              <a:pPr/>
              <a:t>‹#›</a:t>
            </a:fld>
            <a:endParaRPr lang="en-US" altLang="zh-CN">
              <a:solidFill>
                <a:srgbClr val="2B16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15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38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6"/>
          <p:cNvSpPr>
            <a:spLocks noChangeArrowheads="1"/>
          </p:cNvSpPr>
          <p:nvPr userDrawn="1"/>
        </p:nvSpPr>
        <p:spPr bwMode="gray">
          <a:xfrm>
            <a:off x="-1" y="0"/>
            <a:ext cx="12192001" cy="8159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Roboto" panose="02000000000000000000" pitchFamily="2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Roboto" panose="02000000000000000000" pitchFamily="2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Roboto" panose="02000000000000000000" pitchFamily="2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Roboto" panose="02000000000000000000" pitchFamily="2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Roboto" panose="02000000000000000000" pitchFamily="2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Roboto" panose="02000000000000000000" pitchFamily="2" charset="0"/>
              </a:defRPr>
            </a:lvl9pPr>
          </a:lstStyle>
          <a:p>
            <a:pPr algn="l" defTabSz="914400" eaLnBrk="1" hangingPunct="1"/>
            <a:endParaRPr lang="zh-CN" altLang="en-US">
              <a:solidFill>
                <a:srgbClr val="2B166E"/>
              </a:solidFill>
              <a:latin typeface="Verdana" panose="020B0604030504040204" pitchFamily="34" charset="0"/>
              <a:ea typeface="DengXian" panose="03000509000000000000" pitchFamily="65" charset="-122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41388"/>
            <a:ext cx="10972800" cy="5383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73600" y="6515100"/>
            <a:ext cx="28448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eaLnBrk="1" hangingPunct="1">
              <a:defRPr sz="1200" smtClean="0">
                <a:solidFill>
                  <a:srgbClr val="2B166E"/>
                </a:solidFill>
                <a:effectLst/>
                <a:latin typeface="+mj-lt"/>
                <a:ea typeface="Roboto" panose="02000000000000000000" pitchFamily="2" charset="0"/>
              </a:defRPr>
            </a:lvl1pPr>
          </a:lstStyle>
          <a:p>
            <a:fld id="{E294AF64-FC92-4E4E-9E42-CF08351F977D}" type="slidenum">
              <a:rPr lang="en-US" altLang="zh-CN" smtClean="0"/>
              <a:pPr/>
              <a:t>‹#›</a:t>
            </a:fld>
            <a:r>
              <a:rPr lang="en-US" altLang="zh-CN"/>
              <a:t> </a:t>
            </a: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7620" y="115888"/>
            <a:ext cx="1217676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9AAD2D-9E5C-9DEC-946B-320943412A0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" y="6381160"/>
            <a:ext cx="1346727" cy="476839"/>
          </a:xfrm>
          <a:prstGeom prst="rect">
            <a:avLst/>
          </a:prstGeom>
        </p:spPr>
      </p:pic>
      <p:pic>
        <p:nvPicPr>
          <p:cNvPr id="1026" name="Picture 2" descr="McCormick School of Engineering - Wikipedia">
            <a:extLst>
              <a:ext uri="{FF2B5EF4-FFF2-40B4-BE49-F238E27FC236}">
                <a16:creationId xmlns:a16="http://schemas.microsoft.com/office/drawing/2014/main" id="{A49DD10D-03C3-55C7-4DE5-4A2519B77F1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3" b="37111"/>
          <a:stretch>
            <a:fillRect/>
          </a:stretch>
        </p:blipFill>
        <p:spPr bwMode="auto">
          <a:xfrm>
            <a:off x="9215687" y="6381160"/>
            <a:ext cx="2968694" cy="442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26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2" r:id="rId8"/>
    <p:sldLayoutId id="2147483983" r:id="rId9"/>
  </p:sldLayoutIdLst>
  <p:hf hdr="0" ft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  <a:ea typeface="Roboto" panose="02000000000000000000" pitchFamily="2" charset="0"/>
          <a:cs typeface="Roboto" panose="02000000000000000000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  <a:ea typeface="Roboto" panose="02000000000000000000" pitchFamily="2" charset="0"/>
          <a:cs typeface="Roboto" panose="02000000000000000000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  <a:ea typeface="Roboto" panose="02000000000000000000" pitchFamily="2" charset="0"/>
          <a:cs typeface="Roboto" panose="02000000000000000000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Verdana" pitchFamily="34" charset="0"/>
          <a:ea typeface="Roboto" panose="02000000000000000000" pitchFamily="2" charset="0"/>
          <a:cs typeface="Roboto" panose="02000000000000000000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Tx/>
        <a:buFont typeface="Wingdings" panose="05000000000000000000" pitchFamily="2" charset="2"/>
        <a:buChar char="v"/>
        <a:defRPr sz="2400">
          <a:solidFill>
            <a:srgbClr val="000000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Tx/>
        <a:buFont typeface="Wingdings" panose="05000000000000000000" pitchFamily="2" charset="2"/>
        <a:buChar char="§"/>
        <a:defRPr sz="2200">
          <a:solidFill>
            <a:srgbClr val="000000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Tx/>
        <a:buChar char="•"/>
        <a:defRPr sz="2200">
          <a:solidFill>
            <a:srgbClr val="000000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Tx/>
        <a:buChar char="–"/>
        <a:defRPr sz="2200">
          <a:solidFill>
            <a:srgbClr val="000000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Tx/>
        <a:buChar char="»"/>
        <a:defRPr sz="2000">
          <a:solidFill>
            <a:srgbClr val="000000"/>
          </a:solidFill>
          <a:latin typeface="+mn-lt"/>
          <a:ea typeface="Roboto Light" panose="02000000000000000000" pitchFamily="2" charset="0"/>
          <a:cs typeface="Roboto Light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26" Type="http://schemas.openxmlformats.org/officeDocument/2006/relationships/image" Target="../media/image25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5" Type="http://schemas.openxmlformats.org/officeDocument/2006/relationships/image" Target="../media/image28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45.svg"/><Relationship Id="rId24" Type="http://schemas.openxmlformats.org/officeDocument/2006/relationships/image" Target="../media/image280.png"/><Relationship Id="rId32" Type="http://schemas.openxmlformats.org/officeDocument/2006/relationships/image" Target="../media/image58.png"/><Relationship Id="rId5" Type="http://schemas.openxmlformats.org/officeDocument/2006/relationships/image" Target="../media/image45.png"/><Relationship Id="rId15" Type="http://schemas.openxmlformats.org/officeDocument/2006/relationships/image" Target="../media/image53.png"/><Relationship Id="rId28" Type="http://schemas.openxmlformats.org/officeDocument/2006/relationships/image" Target="../media/image283.png"/><Relationship Id="rId10" Type="http://schemas.openxmlformats.org/officeDocument/2006/relationships/image" Target="../media/image44.png"/><Relationship Id="rId31" Type="http://schemas.openxmlformats.org/officeDocument/2006/relationships/image" Target="../media/image59.png"/><Relationship Id="rId4" Type="http://schemas.openxmlformats.org/officeDocument/2006/relationships/image" Target="../media/image440.png"/><Relationship Id="rId9" Type="http://schemas.openxmlformats.org/officeDocument/2006/relationships/image" Target="../media/image49.png"/><Relationship Id="rId14" Type="http://schemas.openxmlformats.org/officeDocument/2006/relationships/image" Target="../media/image52.png"/><Relationship Id="rId27" Type="http://schemas.openxmlformats.org/officeDocument/2006/relationships/image" Target="../media/image282.png"/><Relationship Id="rId30" Type="http://schemas.openxmlformats.org/officeDocument/2006/relationships/image" Target="../media/image58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72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10" Type="http://schemas.openxmlformats.org/officeDocument/2006/relationships/image" Target="../media/image310.png"/><Relationship Id="rId4" Type="http://schemas.openxmlformats.org/officeDocument/2006/relationships/image" Target="../media/image73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svg"/><Relationship Id="rId3" Type="http://schemas.openxmlformats.org/officeDocument/2006/relationships/image" Target="../media/image14.png"/><Relationship Id="rId21" Type="http://schemas.openxmlformats.org/officeDocument/2006/relationships/image" Target="../media/image31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17" Type="http://schemas.openxmlformats.org/officeDocument/2006/relationships/image" Target="../media/image27.png"/><Relationship Id="rId25" Type="http://schemas.openxmlformats.org/officeDocument/2006/relationships/hyperlink" Target="https://deepmind.google/research/projects/alphago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4.jpeg"/><Relationship Id="rId5" Type="http://schemas.openxmlformats.org/officeDocument/2006/relationships/image" Target="../media/image16.gif"/><Relationship Id="rId15" Type="http://schemas.openxmlformats.org/officeDocument/2006/relationships/hyperlink" Target="https://robohub.org/" TargetMode="External"/><Relationship Id="rId23" Type="http://schemas.openxmlformats.org/officeDocument/2006/relationships/image" Target="../media/image33.sv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5.gif"/><Relationship Id="rId9" Type="http://schemas.openxmlformats.org/officeDocument/2006/relationships/image" Target="../media/image20.svg"/><Relationship Id="rId14" Type="http://schemas.openxmlformats.org/officeDocument/2006/relationships/image" Target="../media/image25.svg"/><Relationship Id="rId2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1.png"/><Relationship Id="rId3" Type="http://schemas.openxmlformats.org/officeDocument/2006/relationships/image" Target="../media/image38.gif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gif"/><Relationship Id="rId11" Type="http://schemas.openxmlformats.org/officeDocument/2006/relationships/image" Target="../media/image41.png"/><Relationship Id="rId5" Type="http://schemas.microsoft.com/office/2007/relationships/hdphoto" Target="../media/hdphoto2.wdp"/><Relationship Id="rId10" Type="http://schemas.openxmlformats.org/officeDocument/2006/relationships/image" Target="../media/image230.png"/><Relationship Id="rId4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0.png"/><Relationship Id="rId7" Type="http://schemas.openxmlformats.org/officeDocument/2006/relationships/image" Target="../media/image36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11" Type="http://schemas.openxmlformats.org/officeDocument/2006/relationships/image" Target="../media/image46.jpeg"/><Relationship Id="rId5" Type="http://schemas.openxmlformats.org/officeDocument/2006/relationships/image" Target="../media/image34.png"/><Relationship Id="rId10" Type="http://schemas.openxmlformats.org/officeDocument/2006/relationships/image" Target="../media/image45.svg"/><Relationship Id="rId4" Type="http://schemas.openxmlformats.org/officeDocument/2006/relationships/image" Target="../media/image33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ACA0-026B-9F2B-715C-8632B16B0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851" y="918836"/>
            <a:ext cx="10906298" cy="2851886"/>
          </a:xfrm>
        </p:spPr>
        <p:txBody>
          <a:bodyPr/>
          <a:lstStyle/>
          <a:p>
            <a:r>
              <a:rPr lang="en-US" altLang="zh-TW" sz="2400" dirty="0"/>
              <a:t>CS338 Project</a:t>
            </a:r>
            <a:br>
              <a:rPr lang="en-US" sz="2400" dirty="0"/>
            </a:br>
            <a:br>
              <a:rPr lang="en-US" dirty="0"/>
            </a:br>
            <a:r>
              <a:rPr lang="en-US" sz="3200" dirty="0"/>
              <a:t>Differentiable Co-Design of Digital Twin-Enabled Autonomous Vehicles with Deep Reinforcement Learning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507D1C-2534-F3A1-3C2A-238198AC6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4098718"/>
            <a:ext cx="7924800" cy="1245442"/>
          </a:xfrm>
        </p:spPr>
        <p:txBody>
          <a:bodyPr/>
          <a:lstStyle/>
          <a:p>
            <a:r>
              <a:rPr lang="en-US" dirty="0"/>
              <a:t>Presenter: Ying-Kuan (Rick) Tsai</a:t>
            </a:r>
          </a:p>
          <a:p>
            <a:r>
              <a:rPr lang="en-US" dirty="0"/>
              <a:t>PI: Prof. Wei Chen</a:t>
            </a:r>
          </a:p>
          <a:p>
            <a:r>
              <a:rPr lang="en-US" dirty="0"/>
              <a:t>Date: 09/23/2025</a:t>
            </a:r>
          </a:p>
        </p:txBody>
      </p:sp>
    </p:spTree>
    <p:extLst>
      <p:ext uri="{BB962C8B-B14F-4D97-AF65-F5344CB8AC3E}">
        <p14:creationId xmlns:p14="http://schemas.microsoft.com/office/powerpoint/2010/main" val="3492922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8687-C443-4733-5016-E280242FA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RL: Episode, Return, Policy, and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D29B3-F2B7-258B-FE17-48D5C3F92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941388"/>
                <a:ext cx="6407620" cy="5383212"/>
              </a:xfrm>
            </p:spPr>
            <p:txBody>
              <a:bodyPr/>
              <a:lstStyle/>
              <a:p>
                <a:r>
                  <a:rPr lang="en-US" sz="2000" b="1" dirty="0"/>
                  <a:t>Episode: </a:t>
                </a:r>
                <a:r>
                  <a:rPr lang="en-US" sz="2000" dirty="0"/>
                  <a:t>a single run of interactions between an agent and its environment</a:t>
                </a:r>
              </a:p>
              <a:p>
                <a:r>
                  <a:rPr lang="en-US" sz="2000" b="1" dirty="0"/>
                  <a:t>Return: </a:t>
                </a:r>
                <a:r>
                  <a:rPr lang="en-US" sz="2000" dirty="0"/>
                  <a:t>the sum of the rewards in an episode 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+3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Policy: </a:t>
                </a:r>
                <a:r>
                  <a:rPr lang="en-US" sz="2000" dirty="0"/>
                  <a:t>mapping from states to probabilities of selecting each possible action</a:t>
                </a:r>
              </a:p>
              <a:p>
                <a:endParaRPr lang="en-US" sz="2000" dirty="0"/>
              </a:p>
              <a:p>
                <a:r>
                  <a:rPr lang="en-US" sz="2000" b="1" dirty="0"/>
                  <a:t>Value function</a:t>
                </a:r>
                <a:r>
                  <a:rPr lang="en-US" sz="2000" dirty="0"/>
                  <a:t>: the expected value of the returns, given a policy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7D29B3-F2B7-258B-FE17-48D5C3F92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941388"/>
                <a:ext cx="6407620" cy="5383212"/>
              </a:xfrm>
              <a:blipFill>
                <a:blip r:embed="rId3"/>
                <a:stretch>
                  <a:fillRect l="-856" t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E8C99-4CD4-C6EA-360A-D1D30F44E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r>
              <a:rPr lang="en-US" altLang="zh-CN"/>
              <a:t> </a:t>
            </a:r>
            <a:endParaRPr lang="en-US" altLang="zh-CN">
              <a:solidFill>
                <a:srgbClr val="2B166E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EFDB0D5-1D06-6E68-1E50-F7CBD41111BA}"/>
              </a:ext>
            </a:extLst>
          </p:cNvPr>
          <p:cNvGrpSpPr/>
          <p:nvPr/>
        </p:nvGrpSpPr>
        <p:grpSpPr>
          <a:xfrm>
            <a:off x="6956270" y="929529"/>
            <a:ext cx="4771203" cy="1986079"/>
            <a:chOff x="532142" y="4388075"/>
            <a:chExt cx="4771203" cy="19860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0C614AE-21A2-4830-A554-86F46F49B9A4}"/>
                </a:ext>
              </a:extLst>
            </p:cNvPr>
            <p:cNvSpPr/>
            <p:nvPr/>
          </p:nvSpPr>
          <p:spPr>
            <a:xfrm>
              <a:off x="2813023" y="4900889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F009616-DB4E-EFB6-F132-397B152E94D0}"/>
                </a:ext>
              </a:extLst>
            </p:cNvPr>
            <p:cNvSpPr/>
            <p:nvPr/>
          </p:nvSpPr>
          <p:spPr>
            <a:xfrm>
              <a:off x="3935877" y="4900889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837C65F-3F64-899F-F152-E3BAF6DFD46F}"/>
                </a:ext>
              </a:extLst>
            </p:cNvPr>
            <p:cNvSpPr/>
            <p:nvPr/>
          </p:nvSpPr>
          <p:spPr>
            <a:xfrm>
              <a:off x="3449146" y="4965544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CE7714B-4F58-BF04-5C2E-4A6956705F7B}"/>
                </a:ext>
              </a:extLst>
            </p:cNvPr>
            <p:cNvCxnSpPr>
              <a:cxnSpLocks/>
            </p:cNvCxnSpPr>
            <p:nvPr/>
          </p:nvCxnSpPr>
          <p:spPr>
            <a:xfrm>
              <a:off x="3049188" y="5014891"/>
              <a:ext cx="3999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C862465-94F7-A320-E84B-2DEC0A8753EA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3559982" y="4518337"/>
              <a:ext cx="375895" cy="4965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EE9A2D3-0965-CC3E-F01D-6301286A3FB4}"/>
                </a:ext>
              </a:extLst>
            </p:cNvPr>
            <p:cNvSpPr/>
            <p:nvPr/>
          </p:nvSpPr>
          <p:spPr>
            <a:xfrm>
              <a:off x="3935877" y="4398264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1CBA036-4680-CD3A-FEC9-7606FBE119D4}"/>
                </a:ext>
              </a:extLst>
            </p:cNvPr>
            <p:cNvSpPr/>
            <p:nvPr/>
          </p:nvSpPr>
          <p:spPr>
            <a:xfrm>
              <a:off x="3935877" y="5427456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352BF76-6991-5A0B-F243-BA177114B76F}"/>
                </a:ext>
              </a:extLst>
            </p:cNvPr>
            <p:cNvSpPr/>
            <p:nvPr/>
          </p:nvSpPr>
          <p:spPr>
            <a:xfrm>
              <a:off x="2813023" y="4408664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603FA1-D83F-69B4-B748-5F2772FBB8DD}"/>
                </a:ext>
              </a:extLst>
            </p:cNvPr>
            <p:cNvSpPr/>
            <p:nvPr/>
          </p:nvSpPr>
          <p:spPr>
            <a:xfrm>
              <a:off x="2813023" y="5437856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D6BAFEE-4A9B-D1CA-143E-4C3FA08CF763}"/>
                </a:ext>
              </a:extLst>
            </p:cNvPr>
            <p:cNvSpPr/>
            <p:nvPr/>
          </p:nvSpPr>
          <p:spPr>
            <a:xfrm>
              <a:off x="2290803" y="5502511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F0F871A-E582-4664-B18A-C93875B7A2E1}"/>
                </a:ext>
              </a:extLst>
            </p:cNvPr>
            <p:cNvCxnSpPr>
              <a:cxnSpLocks/>
              <a:stCxn id="17" idx="6"/>
              <a:endCxn id="14" idx="2"/>
            </p:cNvCxnSpPr>
            <p:nvPr/>
          </p:nvCxnSpPr>
          <p:spPr>
            <a:xfrm>
              <a:off x="1926334" y="5557929"/>
              <a:ext cx="3644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EE72F1-6492-AD8B-8C70-3D7188E621A9}"/>
                </a:ext>
              </a:extLst>
            </p:cNvPr>
            <p:cNvCxnSpPr>
              <a:cxnSpLocks/>
              <a:stCxn id="14" idx="6"/>
              <a:endCxn id="5" idx="2"/>
            </p:cNvCxnSpPr>
            <p:nvPr/>
          </p:nvCxnSpPr>
          <p:spPr>
            <a:xfrm flipV="1">
              <a:off x="2401639" y="5020962"/>
              <a:ext cx="411384" cy="5369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FDB8A5E-F49C-FC2B-3770-9836FC948705}"/>
                </a:ext>
              </a:extLst>
            </p:cNvPr>
            <p:cNvSpPr/>
            <p:nvPr/>
          </p:nvSpPr>
          <p:spPr>
            <a:xfrm>
              <a:off x="1686188" y="5437856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1A68562-EEB5-9943-1874-8F90FA4DEAFC}"/>
                </a:ext>
              </a:extLst>
            </p:cNvPr>
            <p:cNvSpPr/>
            <p:nvPr/>
          </p:nvSpPr>
          <p:spPr>
            <a:xfrm>
              <a:off x="1684495" y="4906963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74602DA-A637-9865-645F-47F206B867C9}"/>
                </a:ext>
              </a:extLst>
            </p:cNvPr>
            <p:cNvSpPr/>
            <p:nvPr/>
          </p:nvSpPr>
          <p:spPr>
            <a:xfrm>
              <a:off x="1684495" y="4408664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3D867CF-E125-0F70-78F1-887489815F39}"/>
                    </a:ext>
                  </a:extLst>
                </p:cNvPr>
                <p:cNvSpPr txBox="1"/>
                <p:nvPr/>
              </p:nvSpPr>
              <p:spPr>
                <a:xfrm>
                  <a:off x="622367" y="6004822"/>
                  <a:ext cx="46214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TW" b="0">
                      <a:solidFill>
                        <a:srgbClr val="000000"/>
                      </a:solidFill>
                    </a:rPr>
                    <a:t>Episode </a:t>
                  </a:r>
                  <a14:m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</m:oMath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3D867CF-E125-0F70-78F1-887489815F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67" y="6004822"/>
                  <a:ext cx="4621458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28"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27AE93F-2051-D641-FEF5-893E9152D648}"/>
                </a:ext>
              </a:extLst>
            </p:cNvPr>
            <p:cNvSpPr/>
            <p:nvPr/>
          </p:nvSpPr>
          <p:spPr>
            <a:xfrm>
              <a:off x="1136757" y="4969523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5F0BFC6-48ED-3C7F-83F4-368BD4EB1EF9}"/>
                </a:ext>
              </a:extLst>
            </p:cNvPr>
            <p:cNvCxnSpPr>
              <a:cxnSpLocks/>
              <a:stCxn id="23" idx="6"/>
              <a:endCxn id="21" idx="2"/>
            </p:cNvCxnSpPr>
            <p:nvPr/>
          </p:nvCxnSpPr>
          <p:spPr>
            <a:xfrm>
              <a:off x="772288" y="5024941"/>
              <a:ext cx="3644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EBBF99F-C583-445C-8757-747FF8C8C027}"/>
                </a:ext>
              </a:extLst>
            </p:cNvPr>
            <p:cNvSpPr/>
            <p:nvPr/>
          </p:nvSpPr>
          <p:spPr>
            <a:xfrm>
              <a:off x="532142" y="4904868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C3132BE-66EB-3063-329A-089935998FA4}"/>
                </a:ext>
              </a:extLst>
            </p:cNvPr>
            <p:cNvCxnSpPr>
              <a:cxnSpLocks/>
              <a:stCxn id="21" idx="6"/>
              <a:endCxn id="17" idx="2"/>
            </p:cNvCxnSpPr>
            <p:nvPr/>
          </p:nvCxnSpPr>
          <p:spPr>
            <a:xfrm>
              <a:off x="1247593" y="5024941"/>
              <a:ext cx="438595" cy="5329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EDE8BC6-2814-9ED8-E59F-6484F7856426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4176023" y="4518337"/>
              <a:ext cx="3999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C31C3B-4D16-4724-5A95-E62C2C962FE5}"/>
                    </a:ext>
                  </a:extLst>
                </p:cNvPr>
                <p:cNvSpPr txBox="1"/>
                <p:nvPr/>
              </p:nvSpPr>
              <p:spPr>
                <a:xfrm>
                  <a:off x="5048467" y="4388075"/>
                  <a:ext cx="254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BC31C3B-4D16-4724-5A95-E62C2C962F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8467" y="4388075"/>
                  <a:ext cx="25487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891FEC-C3E1-F8D9-BB63-EFA41D4FCE19}"/>
                    </a:ext>
                  </a:extLst>
                </p:cNvPr>
                <p:cNvSpPr txBox="1"/>
                <p:nvPr/>
              </p:nvSpPr>
              <p:spPr>
                <a:xfrm>
                  <a:off x="554432" y="5137202"/>
                  <a:ext cx="276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F891FEC-C3E1-F8D9-BB63-EFA41D4FCE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432" y="5137202"/>
                  <a:ext cx="27674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888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08B1EDF-1F93-1B79-A92F-648FC31250AD}"/>
                    </a:ext>
                  </a:extLst>
                </p:cNvPr>
                <p:cNvSpPr txBox="1"/>
                <p:nvPr/>
              </p:nvSpPr>
              <p:spPr>
                <a:xfrm>
                  <a:off x="1047996" y="4572452"/>
                  <a:ext cx="3109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208B1EDF-1F93-1B79-A92F-648FC31250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996" y="4572452"/>
                  <a:ext cx="310919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549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4E2FA5B-C63A-5784-F494-A7A8E9797B81}"/>
                    </a:ext>
                  </a:extLst>
                </p:cNvPr>
                <p:cNvSpPr txBox="1"/>
                <p:nvPr/>
              </p:nvSpPr>
              <p:spPr>
                <a:xfrm>
                  <a:off x="1700109" y="5659575"/>
                  <a:ext cx="276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4E2FA5B-C63A-5784-F494-A7A8E9797B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109" y="5659575"/>
                  <a:ext cx="27674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888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A95301E-8CB4-7512-84A0-B4B237690DA7}"/>
                    </a:ext>
                  </a:extLst>
                </p:cNvPr>
                <p:cNvSpPr txBox="1"/>
                <p:nvPr/>
              </p:nvSpPr>
              <p:spPr>
                <a:xfrm>
                  <a:off x="1209310" y="5373364"/>
                  <a:ext cx="30322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A95301E-8CB4-7512-84A0-B4B237690D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9310" y="5373364"/>
                  <a:ext cx="303225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600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Graphic 30" descr="Coins outline">
              <a:extLst>
                <a:ext uri="{FF2B5EF4-FFF2-40B4-BE49-F238E27FC236}">
                  <a16:creationId xmlns:a16="http://schemas.microsoft.com/office/drawing/2014/main" id="{57C0EA3F-E64C-D9EA-B8A0-250F02088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68946" y="5374549"/>
              <a:ext cx="316259" cy="3162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25180B-0845-E5CC-A94C-C7DE709F659F}"/>
                    </a:ext>
                  </a:extLst>
                </p:cNvPr>
                <p:cNvSpPr txBox="1"/>
                <p:nvPr/>
              </p:nvSpPr>
              <p:spPr>
                <a:xfrm>
                  <a:off x="2396438" y="5650827"/>
                  <a:ext cx="3085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A25180B-0845-E5CC-A94C-C7DE709F6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438" y="5650827"/>
                  <a:ext cx="30854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549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Graphic 32" descr="Coins outline">
              <a:extLst>
                <a:ext uri="{FF2B5EF4-FFF2-40B4-BE49-F238E27FC236}">
                  <a16:creationId xmlns:a16="http://schemas.microsoft.com/office/drawing/2014/main" id="{45C7A296-CE84-A34B-509C-785ED2E08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058734" y="5652012"/>
              <a:ext cx="316259" cy="3162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D617FD2-9472-84DA-7756-465C14CDF85A}"/>
                    </a:ext>
                  </a:extLst>
                </p:cNvPr>
                <p:cNvSpPr txBox="1"/>
                <p:nvPr/>
              </p:nvSpPr>
              <p:spPr>
                <a:xfrm>
                  <a:off x="2240978" y="5150457"/>
                  <a:ext cx="3109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D617FD2-9472-84DA-7756-465C14CDF8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0978" y="5150457"/>
                  <a:ext cx="31091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549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EE048B7-A7EB-46FF-F52E-59A5CCAE0C19}"/>
                    </a:ext>
                  </a:extLst>
                </p:cNvPr>
                <p:cNvSpPr txBox="1"/>
                <p:nvPr/>
              </p:nvSpPr>
              <p:spPr>
                <a:xfrm>
                  <a:off x="3349104" y="4664797"/>
                  <a:ext cx="3109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EE048B7-A7EB-46FF-F52E-59A5CCAE0C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9104" y="4664797"/>
                  <a:ext cx="310919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25490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E7A43F6-96A1-597C-AA6F-C84D09D16691}"/>
                    </a:ext>
                  </a:extLst>
                </p:cNvPr>
                <p:cNvSpPr txBox="1"/>
                <p:nvPr/>
              </p:nvSpPr>
              <p:spPr>
                <a:xfrm>
                  <a:off x="2847806" y="5112210"/>
                  <a:ext cx="276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E7A43F6-96A1-597C-AA6F-C84D09D166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806" y="5112210"/>
                  <a:ext cx="27674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888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8FC051B-3F63-A17B-1981-4168D581EFE9}"/>
                    </a:ext>
                  </a:extLst>
                </p:cNvPr>
                <p:cNvSpPr txBox="1"/>
                <p:nvPr/>
              </p:nvSpPr>
              <p:spPr>
                <a:xfrm>
                  <a:off x="3520478" y="5130116"/>
                  <a:ext cx="3085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8FC051B-3F63-A17B-1981-4168D581EF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0478" y="5130116"/>
                  <a:ext cx="308546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549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Graphic 37" descr="Coins outline">
              <a:extLst>
                <a:ext uri="{FF2B5EF4-FFF2-40B4-BE49-F238E27FC236}">
                  <a16:creationId xmlns:a16="http://schemas.microsoft.com/office/drawing/2014/main" id="{CAC2114F-A35D-409A-60B8-D3D37BE11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182774" y="5131301"/>
              <a:ext cx="316259" cy="31625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FD53FAE-658E-E169-2C94-854A37C5BA36}"/>
                    </a:ext>
                  </a:extLst>
                </p:cNvPr>
                <p:cNvSpPr txBox="1"/>
                <p:nvPr/>
              </p:nvSpPr>
              <p:spPr>
                <a:xfrm>
                  <a:off x="3956986" y="4603984"/>
                  <a:ext cx="276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FD53FAE-658E-E169-2C94-854A37C5B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6986" y="4603984"/>
                  <a:ext cx="27674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8889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8852D0-61D8-7022-9EAD-748584777582}"/>
                  </a:ext>
                </a:extLst>
              </p:cNvPr>
              <p:cNvSpPr txBox="1"/>
              <p:nvPr/>
            </p:nvSpPr>
            <p:spPr>
              <a:xfrm>
                <a:off x="1474547" y="2997824"/>
                <a:ext cx="43282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: probability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E8852D0-61D8-7022-9EAD-748584777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547" y="2997824"/>
                <a:ext cx="4328236" cy="307777"/>
              </a:xfrm>
              <a:prstGeom prst="rect">
                <a:avLst/>
              </a:prstGeom>
              <a:blipFill>
                <a:blip r:embed="rId18"/>
                <a:stretch>
                  <a:fillRect l="-1127" t="-24000" r="-704" b="-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7AC28497-2C5A-4DB2-A232-C43A8A4963C9}"/>
              </a:ext>
            </a:extLst>
          </p:cNvPr>
          <p:cNvGrpSpPr/>
          <p:nvPr/>
        </p:nvGrpSpPr>
        <p:grpSpPr>
          <a:xfrm>
            <a:off x="6893238" y="3092194"/>
            <a:ext cx="1589624" cy="2112976"/>
            <a:chOff x="6448146" y="3856551"/>
            <a:chExt cx="1589624" cy="211297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2769085-C014-CA77-5BEF-5DFF3271DD39}"/>
                </a:ext>
              </a:extLst>
            </p:cNvPr>
            <p:cNvSpPr/>
            <p:nvPr/>
          </p:nvSpPr>
          <p:spPr>
            <a:xfrm>
              <a:off x="6604885" y="4829396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92F5A46-1144-1D00-4949-6730B4F9A314}"/>
                </a:ext>
              </a:extLst>
            </p:cNvPr>
            <p:cNvSpPr/>
            <p:nvPr/>
          </p:nvSpPr>
          <p:spPr>
            <a:xfrm>
              <a:off x="7518905" y="4009567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ACED7C1-786C-5256-012B-E9E7F1EF0876}"/>
                </a:ext>
              </a:extLst>
            </p:cNvPr>
            <p:cNvSpPr/>
            <p:nvPr/>
          </p:nvSpPr>
          <p:spPr>
            <a:xfrm>
              <a:off x="7519410" y="4355138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691CA61-104F-92F2-2EEC-883DF589954B}"/>
                </a:ext>
              </a:extLst>
            </p:cNvPr>
            <p:cNvSpPr/>
            <p:nvPr/>
          </p:nvSpPr>
          <p:spPr>
            <a:xfrm>
              <a:off x="7105558" y="4247645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D4113BF-2DB9-FFF5-61F1-3486E999B1F7}"/>
                </a:ext>
              </a:extLst>
            </p:cNvPr>
            <p:cNvSpPr/>
            <p:nvPr/>
          </p:nvSpPr>
          <p:spPr>
            <a:xfrm>
              <a:off x="7101382" y="4946166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3D52DE-21E9-69AB-DF31-863ADBE1F094}"/>
                </a:ext>
              </a:extLst>
            </p:cNvPr>
            <p:cNvSpPr/>
            <p:nvPr/>
          </p:nvSpPr>
          <p:spPr>
            <a:xfrm>
              <a:off x="7106443" y="5621928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2668F8B-3F5D-8496-CDF8-20AA50963FBD}"/>
                </a:ext>
              </a:extLst>
            </p:cNvPr>
            <p:cNvCxnSpPr>
              <a:stCxn id="44" idx="7"/>
              <a:endCxn id="47" idx="3"/>
            </p:cNvCxnSpPr>
            <p:nvPr/>
          </p:nvCxnSpPr>
          <p:spPr>
            <a:xfrm flipV="1">
              <a:off x="6809862" y="4342249"/>
              <a:ext cx="311928" cy="5223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A92761A3-EB86-FC2B-8665-79DE18037620}"/>
                </a:ext>
              </a:extLst>
            </p:cNvPr>
            <p:cNvCxnSpPr>
              <a:stCxn id="44" idx="6"/>
              <a:endCxn id="48" idx="2"/>
            </p:cNvCxnSpPr>
            <p:nvPr/>
          </p:nvCxnSpPr>
          <p:spPr>
            <a:xfrm>
              <a:off x="6845031" y="4949469"/>
              <a:ext cx="256351" cy="521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4DEDDE6-91FA-31F4-6BB3-AD898F4806D9}"/>
                </a:ext>
              </a:extLst>
            </p:cNvPr>
            <p:cNvCxnSpPr>
              <a:stCxn id="44" idx="5"/>
              <a:endCxn id="49" idx="1"/>
            </p:cNvCxnSpPr>
            <p:nvPr/>
          </p:nvCxnSpPr>
          <p:spPr>
            <a:xfrm>
              <a:off x="6809862" y="5034373"/>
              <a:ext cx="312813" cy="60378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CDE00B4F-5CE3-2DAD-00D5-D602725D6EC5}"/>
                </a:ext>
              </a:extLst>
            </p:cNvPr>
            <p:cNvCxnSpPr>
              <a:stCxn id="47" idx="6"/>
              <a:endCxn id="45" idx="2"/>
            </p:cNvCxnSpPr>
            <p:nvPr/>
          </p:nvCxnSpPr>
          <p:spPr>
            <a:xfrm flipV="1">
              <a:off x="7216394" y="4129640"/>
              <a:ext cx="302511" cy="173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F8FDB17-9CBD-BA5C-2F96-647C67EC75CC}"/>
                </a:ext>
              </a:extLst>
            </p:cNvPr>
            <p:cNvCxnSpPr>
              <a:stCxn id="47" idx="6"/>
              <a:endCxn id="46" idx="2"/>
            </p:cNvCxnSpPr>
            <p:nvPr/>
          </p:nvCxnSpPr>
          <p:spPr>
            <a:xfrm>
              <a:off x="7216394" y="4303063"/>
              <a:ext cx="303016" cy="1721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17A440E-029D-982A-3D17-C255F55DED5E}"/>
                </a:ext>
              </a:extLst>
            </p:cNvPr>
            <p:cNvSpPr/>
            <p:nvPr/>
          </p:nvSpPr>
          <p:spPr>
            <a:xfrm>
              <a:off x="7524678" y="4708047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8CEB8E6-8AA7-E3E4-4A4E-F87CCEC83A36}"/>
                </a:ext>
              </a:extLst>
            </p:cNvPr>
            <p:cNvSpPr/>
            <p:nvPr/>
          </p:nvSpPr>
          <p:spPr>
            <a:xfrm>
              <a:off x="7525183" y="5053618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BDA531AB-8418-7C49-E6AC-C31AED51C136}"/>
                </a:ext>
              </a:extLst>
            </p:cNvPr>
            <p:cNvCxnSpPr>
              <a:endCxn id="55" idx="2"/>
            </p:cNvCxnSpPr>
            <p:nvPr/>
          </p:nvCxnSpPr>
          <p:spPr>
            <a:xfrm flipV="1">
              <a:off x="7222167" y="4828120"/>
              <a:ext cx="302511" cy="173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8FAB9B8-41E8-9A5A-8F64-CF083A8BD276}"/>
                </a:ext>
              </a:extLst>
            </p:cNvPr>
            <p:cNvCxnSpPr>
              <a:endCxn id="56" idx="2"/>
            </p:cNvCxnSpPr>
            <p:nvPr/>
          </p:nvCxnSpPr>
          <p:spPr>
            <a:xfrm>
              <a:off x="7222167" y="5001543"/>
              <a:ext cx="303016" cy="1721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CD5389F-6D4E-C8F2-3F11-E37DCAF76FF7}"/>
                </a:ext>
              </a:extLst>
            </p:cNvPr>
            <p:cNvSpPr/>
            <p:nvPr/>
          </p:nvSpPr>
          <p:spPr>
            <a:xfrm>
              <a:off x="7524678" y="5383810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8DBE4CE-6A24-9820-3C91-E289FE788E64}"/>
                </a:ext>
              </a:extLst>
            </p:cNvPr>
            <p:cNvSpPr/>
            <p:nvPr/>
          </p:nvSpPr>
          <p:spPr>
            <a:xfrm>
              <a:off x="7525183" y="5729381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5062F5D-8B30-DB69-289B-E423320D41E8}"/>
                </a:ext>
              </a:extLst>
            </p:cNvPr>
            <p:cNvCxnSpPr>
              <a:endCxn id="59" idx="2"/>
            </p:cNvCxnSpPr>
            <p:nvPr/>
          </p:nvCxnSpPr>
          <p:spPr>
            <a:xfrm flipV="1">
              <a:off x="7222167" y="5503883"/>
              <a:ext cx="302511" cy="1734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E1A2835-E904-C451-24FF-749AFEC629F6}"/>
                </a:ext>
              </a:extLst>
            </p:cNvPr>
            <p:cNvCxnSpPr>
              <a:endCxn id="60" idx="2"/>
            </p:cNvCxnSpPr>
            <p:nvPr/>
          </p:nvCxnSpPr>
          <p:spPr>
            <a:xfrm>
              <a:off x="7222167" y="5677306"/>
              <a:ext cx="303016" cy="1721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30AD691-98F5-3A0A-06F6-36B8D6FBE636}"/>
                </a:ext>
              </a:extLst>
            </p:cNvPr>
            <p:cNvCxnSpPr/>
            <p:nvPr/>
          </p:nvCxnSpPr>
          <p:spPr>
            <a:xfrm flipV="1">
              <a:off x="6448146" y="4240373"/>
              <a:ext cx="0" cy="3776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CB16A2F-0337-158D-8EDD-BE08FA1968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8146" y="4610549"/>
              <a:ext cx="5113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9A95389-A170-DBDE-9B7E-0E6280D31C12}"/>
                </a:ext>
              </a:extLst>
            </p:cNvPr>
            <p:cNvSpPr/>
            <p:nvPr/>
          </p:nvSpPr>
          <p:spPr>
            <a:xfrm>
              <a:off x="6525005" y="4278212"/>
              <a:ext cx="86140" cy="330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A785916-57E3-DB27-D0C4-8E7BAC0506A7}"/>
                </a:ext>
              </a:extLst>
            </p:cNvPr>
            <p:cNvSpPr/>
            <p:nvPr/>
          </p:nvSpPr>
          <p:spPr>
            <a:xfrm>
              <a:off x="6658447" y="4444644"/>
              <a:ext cx="86140" cy="163524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16F87EF-ECC7-5E9B-D4AD-5116A00E47B2}"/>
                </a:ext>
              </a:extLst>
            </p:cNvPr>
            <p:cNvSpPr/>
            <p:nvPr/>
          </p:nvSpPr>
          <p:spPr>
            <a:xfrm>
              <a:off x="6786108" y="4368022"/>
              <a:ext cx="86140" cy="24014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7914D72C-5470-8B54-B85A-3EDC7DF1A6C0}"/>
                    </a:ext>
                  </a:extLst>
                </p:cNvPr>
                <p:cNvSpPr txBox="1"/>
                <p:nvPr/>
              </p:nvSpPr>
              <p:spPr>
                <a:xfrm>
                  <a:off x="6539435" y="3933731"/>
                  <a:ext cx="3835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E583096D-2AB1-9F70-9474-60DA97E1B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9435" y="3933731"/>
                  <a:ext cx="383567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D2DE706D-11DA-A9E5-292D-2AD76113AEC7}"/>
                    </a:ext>
                  </a:extLst>
                </p:cNvPr>
                <p:cNvSpPr txBox="1"/>
                <p:nvPr/>
              </p:nvSpPr>
              <p:spPr>
                <a:xfrm>
                  <a:off x="7005586" y="3968272"/>
                  <a:ext cx="1915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TextBox 120">
                  <a:extLst>
                    <a:ext uri="{FF2B5EF4-FFF2-40B4-BE49-F238E27FC236}">
                      <a16:creationId xmlns:a16="http://schemas.microsoft.com/office/drawing/2014/main" id="{8F68355B-5DFA-1A51-4B3D-39071275E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586" y="3968272"/>
                  <a:ext cx="191591" cy="276999"/>
                </a:xfrm>
                <a:prstGeom prst="rect">
                  <a:avLst/>
                </a:prstGeom>
                <a:blipFill>
                  <a:blip r:embed="rId25"/>
                  <a:stretch>
                    <a:fillRect l="-32258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C1C442C-87E6-DB94-9F45-B2A2CA591278}"/>
                    </a:ext>
                  </a:extLst>
                </p:cNvPr>
                <p:cNvSpPr txBox="1"/>
                <p:nvPr/>
              </p:nvSpPr>
              <p:spPr>
                <a:xfrm>
                  <a:off x="6595225" y="5001543"/>
                  <a:ext cx="1698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DB3EAC9C-8E13-4186-8850-BF66C2641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5225" y="5001543"/>
                  <a:ext cx="169854" cy="276999"/>
                </a:xfrm>
                <a:prstGeom prst="rect">
                  <a:avLst/>
                </a:prstGeom>
                <a:blipFill>
                  <a:blip r:embed="rId26"/>
                  <a:stretch>
                    <a:fillRect l="-3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7E843E5-8263-EE7A-FDF6-752CF5898E69}"/>
                    </a:ext>
                  </a:extLst>
                </p:cNvPr>
                <p:cNvSpPr txBox="1"/>
                <p:nvPr/>
              </p:nvSpPr>
              <p:spPr>
                <a:xfrm>
                  <a:off x="7813350" y="3856551"/>
                  <a:ext cx="2244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0CDD46AD-4124-B9E8-88BE-06C4B20E3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3350" y="3856551"/>
                  <a:ext cx="224420" cy="276999"/>
                </a:xfrm>
                <a:prstGeom prst="rect">
                  <a:avLst/>
                </a:prstGeom>
                <a:blipFill>
                  <a:blip r:embed="rId27"/>
                  <a:stretch>
                    <a:fillRect l="-40541" r="-16216"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641F1E7-0D8F-0B75-20DD-326858DAC818}"/>
                    </a:ext>
                  </a:extLst>
                </p:cNvPr>
                <p:cNvSpPr txBox="1"/>
                <p:nvPr/>
              </p:nvSpPr>
              <p:spPr>
                <a:xfrm>
                  <a:off x="7325696" y="3883304"/>
                  <a:ext cx="1717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0614D3EA-18BF-8592-10E4-E089F6042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5696" y="3883304"/>
                  <a:ext cx="171778" cy="276999"/>
                </a:xfrm>
                <a:prstGeom prst="rect">
                  <a:avLst/>
                </a:prstGeom>
                <a:blipFill>
                  <a:blip r:embed="rId28"/>
                  <a:stretch>
                    <a:fillRect l="-35714" b="-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B0994E-B896-2F3A-5687-E9EB8D488C3A}"/>
                  </a:ext>
                </a:extLst>
              </p:cNvPr>
              <p:cNvSpPr txBox="1"/>
              <p:nvPr/>
            </p:nvSpPr>
            <p:spPr>
              <a:xfrm>
                <a:off x="1067645" y="4162088"/>
                <a:ext cx="5676719" cy="3078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begChr m:val="["/>
                          <m:endChr m:val="|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br>
                  <a:rPr lang="en-US" sz="2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9B0994E-B896-2F3A-5687-E9EB8D488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645" y="4162088"/>
                <a:ext cx="5676719" cy="307841"/>
              </a:xfrm>
              <a:prstGeom prst="rect">
                <a:avLst/>
              </a:prstGeom>
              <a:blipFill>
                <a:blip r:embed="rId29"/>
                <a:stretch>
                  <a:fillRect l="-107" r="-128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D14B9D8F-AB66-2249-A5DD-F5AE985A6A80}"/>
              </a:ext>
            </a:extLst>
          </p:cNvPr>
          <p:cNvSpPr txBox="1"/>
          <p:nvPr/>
        </p:nvSpPr>
        <p:spPr>
          <a:xfrm>
            <a:off x="1580961" y="5770422"/>
            <a:ext cx="4566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Bellman equation (policy evaluation)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EEAA716-073B-1AE7-40A7-B3837DFF863A}"/>
                  </a:ext>
                </a:extLst>
              </p:cNvPr>
              <p:cNvSpPr txBox="1"/>
              <p:nvPr/>
            </p:nvSpPr>
            <p:spPr>
              <a:xfrm>
                <a:off x="884350" y="4867994"/>
                <a:ext cx="5676719" cy="780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EEEAA716-073B-1AE7-40A7-B3837DFF86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50" y="4867994"/>
                <a:ext cx="5676719" cy="780855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D9887A3C-CC39-84F2-7DC5-5ACA88541C94}"/>
              </a:ext>
            </a:extLst>
          </p:cNvPr>
          <p:cNvSpPr/>
          <p:nvPr/>
        </p:nvSpPr>
        <p:spPr>
          <a:xfrm>
            <a:off x="1017427" y="4906368"/>
            <a:ext cx="5525236" cy="128673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DFFD61-3C35-680B-0804-CDD58184C3EE}"/>
              </a:ext>
            </a:extLst>
          </p:cNvPr>
          <p:cNvSpPr/>
          <p:nvPr/>
        </p:nvSpPr>
        <p:spPr>
          <a:xfrm>
            <a:off x="7338875" y="3495709"/>
            <a:ext cx="597788" cy="635074"/>
          </a:xfrm>
          <a:custGeom>
            <a:avLst/>
            <a:gdLst>
              <a:gd name="connsiteX0" fmla="*/ 0 w 678730"/>
              <a:gd name="connsiteY0" fmla="*/ 669303 h 669303"/>
              <a:gd name="connsiteX1" fmla="*/ 339365 w 678730"/>
              <a:gd name="connsiteY1" fmla="*/ 150829 h 669303"/>
              <a:gd name="connsiteX2" fmla="*/ 678730 w 678730"/>
              <a:gd name="connsiteY2" fmla="*/ 0 h 66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8730" h="669303">
                <a:moveTo>
                  <a:pt x="0" y="669303"/>
                </a:moveTo>
                <a:cubicBezTo>
                  <a:pt x="113121" y="465841"/>
                  <a:pt x="226243" y="262379"/>
                  <a:pt x="339365" y="150829"/>
                </a:cubicBezTo>
                <a:cubicBezTo>
                  <a:pt x="452487" y="39279"/>
                  <a:pt x="568751" y="31423"/>
                  <a:pt x="678730" y="0"/>
                </a:cubicBezTo>
              </a:path>
            </a:pathLst>
          </a:custGeom>
          <a:noFill/>
          <a:ln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17E16A0-E371-C55D-8D4A-3D38775AFD1F}"/>
                  </a:ext>
                </a:extLst>
              </p:cNvPr>
              <p:cNvSpPr txBox="1"/>
              <p:nvPr/>
            </p:nvSpPr>
            <p:spPr>
              <a:xfrm>
                <a:off x="8486537" y="3169136"/>
                <a:ext cx="3595090" cy="555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16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17E16A0-E371-C55D-8D4A-3D38775AF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537" y="3169136"/>
                <a:ext cx="3595090" cy="555921"/>
              </a:xfrm>
              <a:prstGeom prst="rect">
                <a:avLst/>
              </a:prstGeom>
              <a:blipFill>
                <a:blip r:embed="rId32"/>
                <a:stretch>
                  <a:fillRect l="-1017" t="-104396" r="-13390" b="-15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626769D6-F8C3-ACFD-F431-491D5BBC3F88}"/>
              </a:ext>
            </a:extLst>
          </p:cNvPr>
          <p:cNvGrpSpPr/>
          <p:nvPr/>
        </p:nvGrpSpPr>
        <p:grpSpPr>
          <a:xfrm>
            <a:off x="6801215" y="5286915"/>
            <a:ext cx="5344202" cy="1054079"/>
            <a:chOff x="6437865" y="5676809"/>
            <a:chExt cx="5663834" cy="105407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90A863E-5B25-940E-D560-2730B7501073}"/>
                </a:ext>
              </a:extLst>
            </p:cNvPr>
            <p:cNvSpPr/>
            <p:nvPr/>
          </p:nvSpPr>
          <p:spPr>
            <a:xfrm>
              <a:off x="6505471" y="5717122"/>
              <a:ext cx="5596228" cy="101376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4E837F0E-E716-6046-01C1-C2955E7DACFF}"/>
                    </a:ext>
                  </a:extLst>
                </p:cNvPr>
                <p:cNvSpPr/>
                <p:nvPr/>
              </p:nvSpPr>
              <p:spPr>
                <a:xfrm>
                  <a:off x="6437865" y="5676809"/>
                  <a:ext cx="5596228" cy="101376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000" u="sng" dirty="0">
                      <a:solidFill>
                        <a:schemeClr val="tx2"/>
                      </a:solidFill>
                    </a:rPr>
                    <a:t>Goals: </a:t>
                  </a: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schemeClr val="tx2"/>
                      </a:solidFill>
                    </a:rPr>
                    <a:t>Solve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tx2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𝕊</m:t>
                      </m:r>
                    </m:oMath>
                  </a14:m>
                  <a:endParaRPr lang="en-US" sz="2000" dirty="0">
                    <a:solidFill>
                      <a:schemeClr val="tx2"/>
                    </a:solidFill>
                  </a:endParaRPr>
                </a:p>
                <a:p>
                  <a:pPr marL="171450" indent="-17145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schemeClr val="tx2"/>
                      </a:solidFill>
                    </a:rPr>
                    <a:t>Find optimal policy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tx2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tx2"/>
                      </a:solidFill>
                    </a:rPr>
                    <a:t> for all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𝕊</m:t>
                      </m:r>
                    </m:oMath>
                  </a14:m>
                  <a:endParaRPr lang="en-US" sz="20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A0570217-4FD9-326F-9BD3-C8CDF4FD60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865" y="5676809"/>
                  <a:ext cx="5596228" cy="1013766"/>
                </a:xfrm>
                <a:prstGeom prst="rect">
                  <a:avLst/>
                </a:prstGeom>
                <a:blipFill>
                  <a:blip r:embed="rId30"/>
                  <a:stretch>
                    <a:fillRect l="-1152" t="-1775" b="-10059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5635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75" grpId="0"/>
      <p:bldP spid="76" grpId="0"/>
      <p:bldP spid="82" grpId="0"/>
      <p:bldP spid="83" grpId="0" animBg="1"/>
      <p:bldP spid="42" grpId="0" animBg="1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9425E56-A6E9-3B91-F0B2-B295AC9E6D82}"/>
              </a:ext>
            </a:extLst>
          </p:cNvPr>
          <p:cNvSpPr/>
          <p:nvPr/>
        </p:nvSpPr>
        <p:spPr>
          <a:xfrm>
            <a:off x="367987" y="3210493"/>
            <a:ext cx="6040918" cy="14395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1EFDF-C2A2-745E-0C04-A494925CDF85}"/>
              </a:ext>
            </a:extLst>
          </p:cNvPr>
          <p:cNvSpPr/>
          <p:nvPr/>
        </p:nvSpPr>
        <p:spPr>
          <a:xfrm>
            <a:off x="367988" y="4739268"/>
            <a:ext cx="6040918" cy="1689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13F01-A383-E36B-F3E2-A1AFF11CB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Programming</a:t>
            </a:r>
            <a:r>
              <a:rPr lang="en-US" dirty="0"/>
              <a:t> (DP)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D5FAE-A533-D1A0-4227-AB3865734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>
                <a:solidFill>
                  <a:srgbClr val="2B166E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r>
              <a:rPr lang="en-US" altLang="zh-CN">
                <a:solidFill>
                  <a:srgbClr val="2B166E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11E318-6111-B575-7673-600CD44FEF02}"/>
                  </a:ext>
                </a:extLst>
              </p:cNvPr>
              <p:cNvSpPr txBox="1"/>
              <p:nvPr/>
            </p:nvSpPr>
            <p:spPr>
              <a:xfrm>
                <a:off x="695699" y="1827513"/>
                <a:ext cx="4604146" cy="7808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C11E318-6111-B575-7673-600CD44FEF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99" y="1827513"/>
                <a:ext cx="4604146" cy="7808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950C3A3-2A9C-2097-E887-86CC9F8E77A3}"/>
              </a:ext>
            </a:extLst>
          </p:cNvPr>
          <p:cNvSpPr txBox="1"/>
          <p:nvPr/>
        </p:nvSpPr>
        <p:spPr>
          <a:xfrm>
            <a:off x="7620" y="943310"/>
            <a:ext cx="6393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</a:rPr>
              <a:t>Bellman Optimality Equation</a:t>
            </a:r>
            <a:r>
              <a:rPr lang="en-US" dirty="0">
                <a:solidFill>
                  <a:srgbClr val="000000"/>
                </a:solidFill>
              </a:rPr>
              <a:t>: the value of a state under an optimal policy must equal the expected return for the best action from that state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A5610AD-35B6-6C28-860D-FDC1974E1C33}"/>
              </a:ext>
            </a:extLst>
          </p:cNvPr>
          <p:cNvGrpSpPr/>
          <p:nvPr/>
        </p:nvGrpSpPr>
        <p:grpSpPr>
          <a:xfrm>
            <a:off x="0" y="2597699"/>
            <a:ext cx="6393180" cy="3831234"/>
            <a:chOff x="7620" y="3172962"/>
            <a:chExt cx="6393180" cy="38312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235B336-A97E-4FBA-127E-B2E361A9E37C}"/>
                </a:ext>
              </a:extLst>
            </p:cNvPr>
            <p:cNvSpPr txBox="1"/>
            <p:nvPr/>
          </p:nvSpPr>
          <p:spPr>
            <a:xfrm>
              <a:off x="7620" y="3172962"/>
              <a:ext cx="63931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solidFill>
                    <a:srgbClr val="000000"/>
                  </a:solidFill>
                </a:rPr>
                <a:t>DP algorithms</a:t>
              </a:r>
              <a:r>
                <a:rPr lang="en-US" dirty="0">
                  <a:solidFill>
                    <a:srgbClr val="000000"/>
                  </a:solidFill>
                </a:rPr>
                <a:t>: compute optimal policies given a </a:t>
              </a:r>
              <a:r>
                <a:rPr lang="en-US" b="1" dirty="0">
                  <a:solidFill>
                    <a:srgbClr val="000000"/>
                  </a:solidFill>
                </a:rPr>
                <a:t>perfect</a:t>
              </a:r>
              <a:r>
                <a:rPr lang="en-US" dirty="0">
                  <a:solidFill>
                    <a:srgbClr val="000000"/>
                  </a:solidFill>
                </a:rPr>
                <a:t> model of the environment as MDP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52BC45-33A3-570C-FE54-0F063B81E2C2}"/>
                </a:ext>
              </a:extLst>
            </p:cNvPr>
            <p:cNvSpPr txBox="1"/>
            <p:nvPr/>
          </p:nvSpPr>
          <p:spPr>
            <a:xfrm>
              <a:off x="386117" y="3796906"/>
              <a:ext cx="1928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000000"/>
                  </a:solidFill>
                </a:rPr>
                <a:t>Policy Evaluation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BE7DD8-2F2D-0E9E-3F26-2FAED15F46CD}"/>
                    </a:ext>
                  </a:extLst>
                </p:cNvPr>
                <p:cNvSpPr txBox="1"/>
                <p:nvPr/>
              </p:nvSpPr>
              <p:spPr>
                <a:xfrm>
                  <a:off x="579833" y="4388679"/>
                  <a:ext cx="5474193" cy="7808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  <m:sup/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  <m:sup/>
                          <m:e>
                            <m:r>
                              <a:rPr lang="en-US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sz="20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BE7DD8-2F2D-0E9E-3F26-2FAED15F46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33" y="4388679"/>
                  <a:ext cx="5474193" cy="78085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8834C2E-A21C-199C-CC11-C5D4499F5EE6}"/>
                </a:ext>
              </a:extLst>
            </p:cNvPr>
            <p:cNvSpPr txBox="1"/>
            <p:nvPr/>
          </p:nvSpPr>
          <p:spPr>
            <a:xfrm>
              <a:off x="386117" y="5323693"/>
              <a:ext cx="1715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000000"/>
                  </a:solidFill>
                </a:rPr>
                <a:t>Policy Iteration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2D4C23-CC03-2F60-0A38-3F2B17222EB2}"/>
                    </a:ext>
                  </a:extLst>
                </p:cNvPr>
                <p:cNvSpPr txBox="1"/>
                <p:nvPr/>
              </p:nvSpPr>
              <p:spPr>
                <a:xfrm>
                  <a:off x="579833" y="5975709"/>
                  <a:ext cx="5322932" cy="10284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rgbClr val="000000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</a:rPr>
                    <a:t> Policy Evaluation</a:t>
                  </a:r>
                </a:p>
                <a:p>
                  <a:r>
                    <a:rPr lang="en-US" dirty="0">
                      <a:solidFill>
                        <a:srgbClr val="000000"/>
                      </a:solidFill>
                    </a:rPr>
                    <a:t>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)←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func>
                        </m:e>
                      </m:func>
                    </m:oMath>
                  </a14:m>
                  <a:br>
                    <a:rPr lang="en-US" dirty="0">
                      <a:solidFill>
                        <a:srgbClr val="000000"/>
                      </a:solidFill>
                    </a:rPr>
                  </a:br>
                  <a:r>
                    <a:rPr lang="en-US" dirty="0">
                      <a:solidFill>
                        <a:srgbClr val="000000"/>
                      </a:solidFill>
                    </a:rPr>
                    <a:t>       for all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𝕊</m:t>
                      </m:r>
                    </m:oMath>
                  </a14:m>
                  <a:r>
                    <a:rPr lang="en-US" dirty="0">
                      <a:solidFill>
                        <a:srgbClr val="000000"/>
                      </a:solidFill>
                    </a:rPr>
                    <a:t> (Policy Improvement)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52D4C23-CC03-2F60-0A38-3F2B17222E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833" y="5975709"/>
                  <a:ext cx="5322932" cy="1028487"/>
                </a:xfrm>
                <a:prstGeom prst="rect">
                  <a:avLst/>
                </a:prstGeom>
                <a:blipFill>
                  <a:blip r:embed="rId4"/>
                  <a:stretch>
                    <a:fillRect t="-14201" b="-313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B01089-0F1D-D98A-6C34-BF9C1DA45707}"/>
                </a:ext>
              </a:extLst>
            </p:cNvPr>
            <p:cNvSpPr txBox="1"/>
            <p:nvPr/>
          </p:nvSpPr>
          <p:spPr>
            <a:xfrm>
              <a:off x="386117" y="4092920"/>
              <a:ext cx="288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Repeat until convergence: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C1FFBD-8351-CE2B-8D13-006EA08B6531}"/>
                </a:ext>
              </a:extLst>
            </p:cNvPr>
            <p:cNvSpPr txBox="1"/>
            <p:nvPr/>
          </p:nvSpPr>
          <p:spPr>
            <a:xfrm>
              <a:off x="386117" y="5661643"/>
              <a:ext cx="28873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Repeat until convergence: 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5485710-733A-9981-BDBA-52E972A2B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3471" y="1362749"/>
            <a:ext cx="3470909" cy="191793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89B6AC0A-27D9-1CF5-D0AF-BEF67FB2AE83}"/>
              </a:ext>
            </a:extLst>
          </p:cNvPr>
          <p:cNvGraphicFramePr>
            <a:graphicFrameLocks noGrp="1"/>
          </p:cNvGraphicFramePr>
          <p:nvPr/>
        </p:nvGraphicFramePr>
        <p:xfrm>
          <a:off x="6871335" y="1578204"/>
          <a:ext cx="1371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0312839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32003445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6496322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59627677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789543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745831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51645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011080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6B13E02C-7BEB-AAD2-F9A5-E475CE18B0A5}"/>
              </a:ext>
            </a:extLst>
          </p:cNvPr>
          <p:cNvGrpSpPr/>
          <p:nvPr/>
        </p:nvGrpSpPr>
        <p:grpSpPr>
          <a:xfrm>
            <a:off x="7093009" y="1789335"/>
            <a:ext cx="1122396" cy="1133171"/>
            <a:chOff x="1219200" y="1874520"/>
            <a:chExt cx="1122396" cy="113317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564F328-5AC3-3F86-A9FE-417F8C8CD862}"/>
                </a:ext>
              </a:extLst>
            </p:cNvPr>
            <p:cNvCxnSpPr/>
            <p:nvPr/>
          </p:nvCxnSpPr>
          <p:spPr>
            <a:xfrm>
              <a:off x="1507258" y="2184948"/>
              <a:ext cx="314036" cy="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E711314-D9E4-5108-483E-22E504418EB9}"/>
                </a:ext>
              </a:extLst>
            </p:cNvPr>
            <p:cNvCxnSpPr>
              <a:cxnSpLocks/>
            </p:cNvCxnSpPr>
            <p:nvPr/>
          </p:nvCxnSpPr>
          <p:spPr>
            <a:xfrm>
              <a:off x="1507258" y="2184948"/>
              <a:ext cx="0" cy="310721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CC5FF54-11AC-B8C4-0FCB-DCB3EFD0F6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9200" y="2184948"/>
              <a:ext cx="28084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98FA661-1410-113C-A0FB-4F601B0E4F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7258" y="1874520"/>
              <a:ext cx="0" cy="3104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DDFA4C4-59FD-AD8F-E799-0D5DB30D327C}"/>
                </a:ext>
              </a:extLst>
            </p:cNvPr>
            <p:cNvSpPr/>
            <p:nvPr/>
          </p:nvSpPr>
          <p:spPr>
            <a:xfrm>
              <a:off x="1465585" y="2144191"/>
              <a:ext cx="83344" cy="815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pic>
          <p:nvPicPr>
            <p:cNvPr id="36" name="Picture 2" descr="Target focus icon symbol vector image, illustration of the success goal icon  concept. EPS 10 19535280 Vector Art at Vecteezy">
              <a:extLst>
                <a:ext uri="{FF2B5EF4-FFF2-40B4-BE49-F238E27FC236}">
                  <a16:creationId xmlns:a16="http://schemas.microsoft.com/office/drawing/2014/main" id="{9422F0BC-0D1E-BDBE-E468-3135D8A3C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050" y="2717481"/>
              <a:ext cx="290546" cy="29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06A01C6-7F68-57BA-E966-7E9AAB0A6580}"/>
              </a:ext>
            </a:extLst>
          </p:cNvPr>
          <p:cNvSpPr txBox="1"/>
          <p:nvPr/>
        </p:nvSpPr>
        <p:spPr>
          <a:xfrm>
            <a:off x="6335281" y="956219"/>
            <a:ext cx="597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</a:rPr>
              <a:t>Example: Frozen-Lake (reward = - distance to the goal)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4E33A-D222-05B3-DB45-DF2770912A9C}"/>
                  </a:ext>
                </a:extLst>
              </p:cNvPr>
              <p:cNvSpPr txBox="1"/>
              <p:nvPr/>
            </p:nvSpPr>
            <p:spPr>
              <a:xfrm>
                <a:off x="8894450" y="3330786"/>
                <a:ext cx="31089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𝕊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en-US" dirty="0">
                  <a:solidFill>
                    <a:srgbClr val="000000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24E33A-D222-05B3-DB45-DF2770912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4450" y="3330786"/>
                <a:ext cx="3108949" cy="646331"/>
              </a:xfrm>
              <a:prstGeom prst="rect">
                <a:avLst/>
              </a:prstGeom>
              <a:blipFill>
                <a:blip r:embed="rId8"/>
                <a:stretch>
                  <a:fillRect t="-3774" r="-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c 40">
            <a:extLst>
              <a:ext uri="{FF2B5EF4-FFF2-40B4-BE49-F238E27FC236}">
                <a16:creationId xmlns:a16="http://schemas.microsoft.com/office/drawing/2014/main" id="{219C7729-5C61-C2AC-9493-8BD154DCF9FC}"/>
              </a:ext>
            </a:extLst>
          </p:cNvPr>
          <p:cNvSpPr/>
          <p:nvPr/>
        </p:nvSpPr>
        <p:spPr>
          <a:xfrm rot="10800000">
            <a:off x="8485390" y="1720888"/>
            <a:ext cx="314036" cy="532533"/>
          </a:xfrm>
          <a:prstGeom prst="arc">
            <a:avLst>
              <a:gd name="adj1" fmla="val 16984687"/>
              <a:gd name="adj2" fmla="val 5114192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1E64C556-9DF2-4DC7-2195-A9D739F1D567}"/>
              </a:ext>
            </a:extLst>
          </p:cNvPr>
          <p:cNvSpPr/>
          <p:nvPr/>
        </p:nvSpPr>
        <p:spPr>
          <a:xfrm rot="10800000">
            <a:off x="8479591" y="2404187"/>
            <a:ext cx="314036" cy="532533"/>
          </a:xfrm>
          <a:prstGeom prst="arc">
            <a:avLst>
              <a:gd name="adj1" fmla="val 16984687"/>
              <a:gd name="adj2" fmla="val 5114192"/>
            </a:avLst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 descr="A graph with arrows pointing to the top&#10;&#10;Description automatically generated">
            <a:extLst>
              <a:ext uri="{FF2B5EF4-FFF2-40B4-BE49-F238E27FC236}">
                <a16:creationId xmlns:a16="http://schemas.microsoft.com/office/drawing/2014/main" id="{18FEE5F9-1307-3B56-8B11-5DCC63C48F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601" y="3023546"/>
            <a:ext cx="1597308" cy="169104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68988F3-2C61-979E-E1AA-2EFCC7C580CE}"/>
              </a:ext>
            </a:extLst>
          </p:cNvPr>
          <p:cNvGrpSpPr/>
          <p:nvPr/>
        </p:nvGrpSpPr>
        <p:grpSpPr>
          <a:xfrm>
            <a:off x="6664111" y="4818657"/>
            <a:ext cx="5444764" cy="1886943"/>
            <a:chOff x="6437865" y="5676809"/>
            <a:chExt cx="5633384" cy="1037049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385BA70-F697-4E3A-6A59-216C3CEEC63B}"/>
                </a:ext>
              </a:extLst>
            </p:cNvPr>
            <p:cNvSpPr/>
            <p:nvPr/>
          </p:nvSpPr>
          <p:spPr>
            <a:xfrm>
              <a:off x="6505471" y="5717123"/>
              <a:ext cx="5565778" cy="99673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1A62EA8-F2A6-97D2-BD61-78164D370251}"/>
                    </a:ext>
                  </a:extLst>
                </p:cNvPr>
                <p:cNvSpPr/>
                <p:nvPr/>
              </p:nvSpPr>
              <p:spPr>
                <a:xfrm>
                  <a:off x="6437865" y="5676809"/>
                  <a:ext cx="5596228" cy="1013766"/>
                </a:xfrm>
                <a:prstGeom prst="rect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2000" u="sng">
                      <a:solidFill>
                        <a:schemeClr val="tx2"/>
                      </a:solidFill>
                    </a:rPr>
                    <a:t>Limitations of DP Algorithms:</a:t>
                  </a:r>
                  <a:endParaRPr lang="en-US" sz="2000">
                    <a:solidFill>
                      <a:schemeClr val="tx2"/>
                    </a:solidFill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>
                      <a:solidFill>
                        <a:schemeClr val="tx2"/>
                      </a:solidFill>
                    </a:rPr>
                    <a:t>Require model (need to know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sz="2000">
                      <a:solidFill>
                        <a:schemeClr val="tx2"/>
                      </a:solidFill>
                    </a:rPr>
                    <a:t> and the reward function)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>
                      <a:solidFill>
                        <a:schemeClr val="tx2"/>
                      </a:solidFill>
                    </a:rPr>
                    <a:t>Computationally expensive (impractical if there are many states and actions)</a:t>
                  </a:r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E1A62EA8-F2A6-97D2-BD61-78164D3702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7865" y="5676809"/>
                  <a:ext cx="5596228" cy="1013766"/>
                </a:xfrm>
                <a:prstGeom prst="rect">
                  <a:avLst/>
                </a:prstGeom>
                <a:blipFill>
                  <a:blip r:embed="rId10"/>
                  <a:stretch>
                    <a:fillRect l="-1012"/>
                  </a:stretch>
                </a:blipFill>
                <a:ln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0678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7" grpId="0"/>
      <p:bldP spid="38" grpId="0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5D127-77D3-71C9-6BD7-B9403A02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9BAC-C703-5A98-4FB7-330A61C58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Differentiable </a:t>
            </a:r>
            <a:r>
              <a:rPr lang="en-US" b="1" dirty="0"/>
              <a:t>Co-Design</a:t>
            </a:r>
            <a:r>
              <a:rPr lang="en-US" dirty="0"/>
              <a:t> of </a:t>
            </a:r>
            <a:r>
              <a:rPr lang="en-US" b="1" dirty="0"/>
              <a:t>Digital Twin</a:t>
            </a:r>
            <a:r>
              <a:rPr lang="en-US" dirty="0"/>
              <a:t>-Enabled Autonomous Vehicles with Deep </a:t>
            </a:r>
            <a:r>
              <a:rPr lang="en-US" b="1" dirty="0"/>
              <a:t>Reinforcement Learning</a:t>
            </a:r>
          </a:p>
          <a:p>
            <a:r>
              <a:rPr lang="en-US" dirty="0"/>
              <a:t>Motivation: Co-design of autonomous vehicles is limited</a:t>
            </a:r>
          </a:p>
          <a:p>
            <a:r>
              <a:rPr lang="en-US" dirty="0"/>
              <a:t>(1) Build the environment, (2) Implement the RL algorithms with auto-differentiation, (3) Apply DT with uncertain 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55C48-951F-49A6-6E6B-DAA8C3A32A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r>
              <a:rPr lang="en-US" altLang="zh-CN"/>
              <a:t> </a:t>
            </a:r>
            <a:endParaRPr lang="en-US" altLang="zh-CN">
              <a:solidFill>
                <a:srgbClr val="2B166E"/>
              </a:solidFill>
            </a:endParaRPr>
          </a:p>
        </p:txBody>
      </p:sp>
      <p:pic>
        <p:nvPicPr>
          <p:cNvPr id="5" name="Picture 2" descr="VIRTUAL DRIVING SCHOOL | Simulation">
            <a:extLst>
              <a:ext uri="{FF2B5EF4-FFF2-40B4-BE49-F238E27FC236}">
                <a16:creationId xmlns:a16="http://schemas.microsoft.com/office/drawing/2014/main" id="{4CAD3907-F7BC-557B-27AC-F6AF8A7C4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80" y="3648621"/>
            <a:ext cx="3437245" cy="19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67B55A2-E612-1504-3F92-8EA87B12E527}"/>
              </a:ext>
            </a:extLst>
          </p:cNvPr>
          <p:cNvGrpSpPr/>
          <p:nvPr/>
        </p:nvGrpSpPr>
        <p:grpSpPr>
          <a:xfrm>
            <a:off x="198198" y="3777404"/>
            <a:ext cx="4376033" cy="1667963"/>
            <a:chOff x="443630" y="941887"/>
            <a:chExt cx="4376033" cy="166796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E61239-4102-2575-3D88-BB47B0A9475B}"/>
                </a:ext>
              </a:extLst>
            </p:cNvPr>
            <p:cNvSpPr/>
            <p:nvPr/>
          </p:nvSpPr>
          <p:spPr>
            <a:xfrm>
              <a:off x="443630" y="941887"/>
              <a:ext cx="4376033" cy="16679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pic>
          <p:nvPicPr>
            <p:cNvPr id="8" name="Graphic 7" descr="Steering Wheel outline">
              <a:extLst>
                <a:ext uri="{FF2B5EF4-FFF2-40B4-BE49-F238E27FC236}">
                  <a16:creationId xmlns:a16="http://schemas.microsoft.com/office/drawing/2014/main" id="{76BB89C3-5EB3-0DB4-B6A2-CE3A1BCC0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2979" y="1315795"/>
              <a:ext cx="863091" cy="863091"/>
            </a:xfrm>
            <a:prstGeom prst="rect">
              <a:avLst/>
            </a:prstGeom>
          </p:spPr>
        </p:pic>
        <p:pic>
          <p:nvPicPr>
            <p:cNvPr id="9" name="Picture 6" descr="11,400+ Brake Icon Stock Illustrations, Royalty-Free Vector Graphics &amp; Clip  Art - iStock | Car brake icon">
              <a:extLst>
                <a:ext uri="{FF2B5EF4-FFF2-40B4-BE49-F238E27FC236}">
                  <a16:creationId xmlns:a16="http://schemas.microsoft.com/office/drawing/2014/main" id="{994F9ACD-7D25-3728-4A3B-82E1211612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6446" y="1205118"/>
              <a:ext cx="1090848" cy="1090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Gas Pedal Stock Illustrations – 507 Gas ...">
              <a:extLst>
                <a:ext uri="{FF2B5EF4-FFF2-40B4-BE49-F238E27FC236}">
                  <a16:creationId xmlns:a16="http://schemas.microsoft.com/office/drawing/2014/main" id="{D8B0A117-9174-CD9E-36FF-6C8B184EAD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36" r="12877"/>
            <a:stretch>
              <a:fillRect/>
            </a:stretch>
          </p:blipFill>
          <p:spPr bwMode="auto">
            <a:xfrm>
              <a:off x="3432078" y="1089988"/>
              <a:ext cx="1213191" cy="12443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0D288B2-A860-212D-97AB-4455D861BE21}"/>
                </a:ext>
              </a:extLst>
            </p:cNvPr>
            <p:cNvSpPr txBox="1"/>
            <p:nvPr/>
          </p:nvSpPr>
          <p:spPr>
            <a:xfrm>
              <a:off x="548087" y="2086035"/>
              <a:ext cx="16530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Steering angle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62A0C6-80C5-D5D8-7351-094FAE06B131}"/>
                </a:ext>
              </a:extLst>
            </p:cNvPr>
            <p:cNvSpPr txBox="1"/>
            <p:nvPr/>
          </p:nvSpPr>
          <p:spPr>
            <a:xfrm>
              <a:off x="2204047" y="2086035"/>
              <a:ext cx="25282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</a:rPr>
                <a:t>Brake and accelerating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1432721-A1CE-03FD-747D-2216A9BB2BEB}"/>
                </a:ext>
              </a:extLst>
            </p:cNvPr>
            <p:cNvSpPr txBox="1"/>
            <p:nvPr/>
          </p:nvSpPr>
          <p:spPr>
            <a:xfrm>
              <a:off x="475136" y="986250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Actions: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1F06DD-9C84-EE1E-1441-F444AF9DF599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4574231" y="4611386"/>
            <a:ext cx="469349" cy="5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B2B0A3-3BCC-06EB-4AB0-4F4B568397DF}"/>
              </a:ext>
            </a:extLst>
          </p:cNvPr>
          <p:cNvGrpSpPr/>
          <p:nvPr/>
        </p:nvGrpSpPr>
        <p:grpSpPr>
          <a:xfrm>
            <a:off x="9181705" y="3600284"/>
            <a:ext cx="2820514" cy="2022202"/>
            <a:chOff x="9304812" y="1349142"/>
            <a:chExt cx="2820514" cy="202220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AF7FD30-3755-58CA-30DC-0F6F523AF0DF}"/>
                </a:ext>
              </a:extLst>
            </p:cNvPr>
            <p:cNvSpPr/>
            <p:nvPr/>
          </p:nvSpPr>
          <p:spPr>
            <a:xfrm>
              <a:off x="9304812" y="1349142"/>
              <a:ext cx="2820514" cy="20222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3BAEFE-2E0B-23F1-9A5D-C21AD5BDA033}"/>
                </a:ext>
              </a:extLst>
            </p:cNvPr>
            <p:cNvSpPr txBox="1"/>
            <p:nvPr/>
          </p:nvSpPr>
          <p:spPr>
            <a:xfrm>
              <a:off x="9304812" y="1397479"/>
              <a:ext cx="960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States:</a:t>
              </a:r>
            </a:p>
          </p:txBody>
        </p:sp>
        <p:pic>
          <p:nvPicPr>
            <p:cNvPr id="18" name="Picture 12" descr="Driving the racing line: turn-in, apex ...">
              <a:extLst>
                <a:ext uri="{FF2B5EF4-FFF2-40B4-BE49-F238E27FC236}">
                  <a16:creationId xmlns:a16="http://schemas.microsoft.com/office/drawing/2014/main" id="{284B6848-69F8-E74B-B6D5-1B4132E20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1995" y="1892076"/>
              <a:ext cx="2166148" cy="13500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7DDCD69-8FE1-3AEF-F6D0-E4E7CB05EEBC}"/>
              </a:ext>
            </a:extLst>
          </p:cNvPr>
          <p:cNvCxnSpPr>
            <a:stCxn id="16" idx="2"/>
            <a:endCxn id="7" idx="2"/>
          </p:cNvCxnSpPr>
          <p:nvPr/>
        </p:nvCxnSpPr>
        <p:spPr>
          <a:xfrm rot="5400000" flipH="1">
            <a:off x="6400529" y="1431054"/>
            <a:ext cx="177119" cy="8205747"/>
          </a:xfrm>
          <a:prstGeom prst="bentConnector3">
            <a:avLst>
              <a:gd name="adj1" fmla="val -24737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F0FF5E-BCAE-7E1B-5596-9BA7BAFA2496}"/>
              </a:ext>
            </a:extLst>
          </p:cNvPr>
          <p:cNvCxnSpPr>
            <a:stCxn id="5" idx="3"/>
            <a:endCxn id="16" idx="1"/>
          </p:cNvCxnSpPr>
          <p:nvPr/>
        </p:nvCxnSpPr>
        <p:spPr>
          <a:xfrm flipV="1">
            <a:off x="8480825" y="4611385"/>
            <a:ext cx="700880" cy="53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C4B778C-BD64-9137-67E1-8A6250FC61B8}"/>
              </a:ext>
            </a:extLst>
          </p:cNvPr>
          <p:cNvGrpSpPr/>
          <p:nvPr/>
        </p:nvGrpSpPr>
        <p:grpSpPr>
          <a:xfrm>
            <a:off x="5516880" y="5692075"/>
            <a:ext cx="1754946" cy="721450"/>
            <a:chOff x="5460443" y="3219450"/>
            <a:chExt cx="1754946" cy="72145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2E90C3F-C40F-D391-E20E-F92C828686F0}"/>
                </a:ext>
              </a:extLst>
            </p:cNvPr>
            <p:cNvSpPr/>
            <p:nvPr/>
          </p:nvSpPr>
          <p:spPr>
            <a:xfrm>
              <a:off x="5460443" y="3219450"/>
              <a:ext cx="1754946" cy="7214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>
                  <a:solidFill>
                    <a:schemeClr val="tx2"/>
                  </a:solidFill>
                </a:rPr>
                <a:t>  RL Agent</a:t>
              </a:r>
            </a:p>
          </p:txBody>
        </p:sp>
        <p:pic>
          <p:nvPicPr>
            <p:cNvPr id="23" name="Graphic 22" descr="Artificial Intelligence with solid fill">
              <a:extLst>
                <a:ext uri="{FF2B5EF4-FFF2-40B4-BE49-F238E27FC236}">
                  <a16:creationId xmlns:a16="http://schemas.microsoft.com/office/drawing/2014/main" id="{4AF62E79-7B4C-FCDF-A716-FD3E505AB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570939" y="3269425"/>
              <a:ext cx="644450" cy="6444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4E92C3F-8783-FE38-B338-D3C5D7C59820}"/>
              </a:ext>
            </a:extLst>
          </p:cNvPr>
          <p:cNvSpPr txBox="1"/>
          <p:nvPr/>
        </p:nvSpPr>
        <p:spPr>
          <a:xfrm>
            <a:off x="6059780" y="5211938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Environment</a:t>
            </a:r>
          </a:p>
        </p:txBody>
      </p:sp>
      <p:sp>
        <p:nvSpPr>
          <p:cNvPr id="25" name="Thought Bubble: Cloud 24">
            <a:extLst>
              <a:ext uri="{FF2B5EF4-FFF2-40B4-BE49-F238E27FC236}">
                <a16:creationId xmlns:a16="http://schemas.microsoft.com/office/drawing/2014/main" id="{344CFC3C-BBBA-DE1F-D651-60CCF019F750}"/>
              </a:ext>
            </a:extLst>
          </p:cNvPr>
          <p:cNvSpPr/>
          <p:nvPr/>
        </p:nvSpPr>
        <p:spPr>
          <a:xfrm>
            <a:off x="6312903" y="3089560"/>
            <a:ext cx="2458409" cy="1101540"/>
          </a:xfrm>
          <a:prstGeom prst="cloudCallout">
            <a:avLst>
              <a:gd name="adj1" fmla="val -28419"/>
              <a:gd name="adj2" fmla="val 6603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3074" name="Picture 2" descr="Gear Box Icon Stock Illustrations ...">
            <a:extLst>
              <a:ext uri="{FF2B5EF4-FFF2-40B4-BE49-F238E27FC236}">
                <a16:creationId xmlns:a16="http://schemas.microsoft.com/office/drawing/2014/main" id="{42E048D8-4768-D8BD-DD99-F8297D87F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21" y="3379261"/>
            <a:ext cx="832129" cy="55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ire Icon Images – Browse 267,916 Stock ...">
            <a:extLst>
              <a:ext uri="{FF2B5EF4-FFF2-40B4-BE49-F238E27FC236}">
                <a16:creationId xmlns:a16="http://schemas.microsoft.com/office/drawing/2014/main" id="{F5E77281-43B4-DA4F-14F8-0D860574C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107" y="3309674"/>
            <a:ext cx="607035" cy="607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638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57137-0433-AC39-8478-231FDB3CF7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r>
              <a:rPr lang="en-US" altLang="zh-CN"/>
              <a:t> </a:t>
            </a:r>
            <a:endParaRPr lang="en-US" altLang="zh-CN">
              <a:solidFill>
                <a:srgbClr val="2B166E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7FD584-0610-BD69-8572-D9091CE3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599" y="4327065"/>
            <a:ext cx="4593018" cy="1674966"/>
          </a:xfrm>
          <a:prstGeom prst="rect">
            <a:avLst/>
          </a:prstGeom>
        </p:spPr>
      </p:pic>
      <p:pic>
        <p:nvPicPr>
          <p:cNvPr id="8" name="Picture 2" descr="Berkeley AI Materials">
            <a:extLst>
              <a:ext uri="{FF2B5EF4-FFF2-40B4-BE49-F238E27FC236}">
                <a16:creationId xmlns:a16="http://schemas.microsoft.com/office/drawing/2014/main" id="{5F84C801-3EA4-A03C-62C7-53F490352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37" y="1094379"/>
            <a:ext cx="4648460" cy="20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nd-to-end deep reinforcement learning without reward engineering - Robohub">
            <a:extLst>
              <a:ext uri="{FF2B5EF4-FFF2-40B4-BE49-F238E27FC236}">
                <a16:creationId xmlns:a16="http://schemas.microsoft.com/office/drawing/2014/main" id="{B3C412CD-8A42-9A33-BFF8-1E04A0796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767" y="1097455"/>
            <a:ext cx="2205416" cy="223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89E514-2DEF-328E-3843-CA7CD73D82E2}"/>
              </a:ext>
            </a:extLst>
          </p:cNvPr>
          <p:cNvSpPr txBox="1"/>
          <p:nvPr/>
        </p:nvSpPr>
        <p:spPr>
          <a:xfrm>
            <a:off x="1410338" y="3127611"/>
            <a:ext cx="272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n-lt"/>
              </a:rPr>
              <a:t>Video game (2000-2010)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947E90-5D8A-63C6-2257-6BDF367D27CA}"/>
              </a:ext>
            </a:extLst>
          </p:cNvPr>
          <p:cNvSpPr txBox="1"/>
          <p:nvPr/>
        </p:nvSpPr>
        <p:spPr>
          <a:xfrm>
            <a:off x="8901155" y="3334056"/>
            <a:ext cx="3290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n-lt"/>
              </a:rPr>
              <a:t>Robotic manipulation (2015 - 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ABF83C-37A5-EA23-64A0-37CF0F6A335B}"/>
              </a:ext>
            </a:extLst>
          </p:cNvPr>
          <p:cNvGrpSpPr/>
          <p:nvPr/>
        </p:nvGrpSpPr>
        <p:grpSpPr>
          <a:xfrm>
            <a:off x="945662" y="4196727"/>
            <a:ext cx="1520904" cy="864030"/>
            <a:chOff x="103711" y="4794379"/>
            <a:chExt cx="1520904" cy="86403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C415D0E-0FC8-249E-3BCC-FD5D92FC594A}"/>
                </a:ext>
              </a:extLst>
            </p:cNvPr>
            <p:cNvSpPr/>
            <p:nvPr/>
          </p:nvSpPr>
          <p:spPr>
            <a:xfrm>
              <a:off x="103711" y="4794379"/>
              <a:ext cx="1520904" cy="864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pic>
          <p:nvPicPr>
            <p:cNvPr id="13" name="Graphic 12" descr="Robot with solid fill">
              <a:extLst>
                <a:ext uri="{FF2B5EF4-FFF2-40B4-BE49-F238E27FC236}">
                  <a16:creationId xmlns:a16="http://schemas.microsoft.com/office/drawing/2014/main" id="{854B1C06-5ECB-F475-EEE2-C75099847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4814" y="5099711"/>
              <a:ext cx="558698" cy="55869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81B63E-2428-A3F8-70E0-947F715ED978}"/>
                </a:ext>
              </a:extLst>
            </p:cNvPr>
            <p:cNvSpPr txBox="1"/>
            <p:nvPr/>
          </p:nvSpPr>
          <p:spPr>
            <a:xfrm>
              <a:off x="468862" y="4794379"/>
              <a:ext cx="790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Agent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008AB3-2501-E1DF-BE00-6F9F32C9F6CB}"/>
              </a:ext>
            </a:extLst>
          </p:cNvPr>
          <p:cNvSpPr txBox="1"/>
          <p:nvPr/>
        </p:nvSpPr>
        <p:spPr>
          <a:xfrm>
            <a:off x="788040" y="3762810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>
                <a:solidFill>
                  <a:srgbClr val="000000"/>
                </a:solidFill>
              </a:rPr>
              <a:t>Key components: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EFCF7F3-047A-7494-6525-3C77446CB093}"/>
              </a:ext>
            </a:extLst>
          </p:cNvPr>
          <p:cNvGrpSpPr/>
          <p:nvPr/>
        </p:nvGrpSpPr>
        <p:grpSpPr>
          <a:xfrm>
            <a:off x="2686926" y="4196303"/>
            <a:ext cx="1563516" cy="887330"/>
            <a:chOff x="2543948" y="4797174"/>
            <a:chExt cx="1563516" cy="88733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0C7DB75B-1DAB-C1DF-48DA-87B6053DB0AC}"/>
                </a:ext>
              </a:extLst>
            </p:cNvPr>
            <p:cNvSpPr/>
            <p:nvPr/>
          </p:nvSpPr>
          <p:spPr>
            <a:xfrm>
              <a:off x="2543948" y="4797174"/>
              <a:ext cx="1563516" cy="864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2FEABB0-C62C-1058-0A25-45BBA31137A3}"/>
                </a:ext>
              </a:extLst>
            </p:cNvPr>
            <p:cNvSpPr txBox="1"/>
            <p:nvPr/>
          </p:nvSpPr>
          <p:spPr>
            <a:xfrm>
              <a:off x="2586562" y="4797174"/>
              <a:ext cx="14782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>
                  <a:solidFill>
                    <a:srgbClr val="000000"/>
                  </a:solidFill>
                </a:rPr>
                <a:t>Environment</a:t>
              </a:r>
            </a:p>
          </p:txBody>
        </p:sp>
        <p:pic>
          <p:nvPicPr>
            <p:cNvPr id="24" name="Graphic 23" descr="Road with solid fill">
              <a:extLst>
                <a:ext uri="{FF2B5EF4-FFF2-40B4-BE49-F238E27FC236}">
                  <a16:creationId xmlns:a16="http://schemas.microsoft.com/office/drawing/2014/main" id="{78805888-B076-8B7F-3CEE-10C71F6E5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16399" y="5035236"/>
              <a:ext cx="649268" cy="649268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08C4F4-49A3-09D9-BD05-7CF80451BC3E}"/>
              </a:ext>
            </a:extLst>
          </p:cNvPr>
          <p:cNvGrpSpPr/>
          <p:nvPr/>
        </p:nvGrpSpPr>
        <p:grpSpPr>
          <a:xfrm>
            <a:off x="4491844" y="4199134"/>
            <a:ext cx="1637948" cy="878375"/>
            <a:chOff x="4733603" y="4793840"/>
            <a:chExt cx="1637948" cy="878375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F59311F-CC45-FF6A-81FA-1104E45EB41F}"/>
                </a:ext>
              </a:extLst>
            </p:cNvPr>
            <p:cNvSpPr/>
            <p:nvPr/>
          </p:nvSpPr>
          <p:spPr>
            <a:xfrm>
              <a:off x="4733603" y="4793840"/>
              <a:ext cx="1637948" cy="864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D27A7EA-AEDC-70CA-616D-61B121B3A574}"/>
                    </a:ext>
                  </a:extLst>
                </p:cNvPr>
                <p:cNvSpPr txBox="1"/>
                <p:nvPr/>
              </p:nvSpPr>
              <p:spPr>
                <a:xfrm>
                  <a:off x="5092663" y="4793840"/>
                  <a:ext cx="9605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State,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</m:oMath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D27A7EA-AEDC-70CA-616D-61B121B3A5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63" y="4793840"/>
                  <a:ext cx="960519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096"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Graphic 28" descr="Web cam with solid fill">
              <a:extLst>
                <a:ext uri="{FF2B5EF4-FFF2-40B4-BE49-F238E27FC236}">
                  <a16:creationId xmlns:a16="http://schemas.microsoft.com/office/drawing/2014/main" id="{A856B052-1831-4172-78F7-B68FC659B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63364" y="5089858"/>
              <a:ext cx="532636" cy="532636"/>
            </a:xfrm>
            <a:prstGeom prst="rect">
              <a:avLst/>
            </a:prstGeom>
          </p:spPr>
        </p:pic>
        <p:pic>
          <p:nvPicPr>
            <p:cNvPr id="31" name="Graphic 30" descr="Security camera outline">
              <a:extLst>
                <a:ext uri="{FF2B5EF4-FFF2-40B4-BE49-F238E27FC236}">
                  <a16:creationId xmlns:a16="http://schemas.microsoft.com/office/drawing/2014/main" id="{CE5E81EE-8B7F-1574-72D8-882D0F1435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43098" y="5018318"/>
              <a:ext cx="653897" cy="653897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4D6CD17-4434-3149-E485-61A5D0C3426F}"/>
              </a:ext>
            </a:extLst>
          </p:cNvPr>
          <p:cNvSpPr txBox="1"/>
          <p:nvPr/>
        </p:nvSpPr>
        <p:spPr>
          <a:xfrm>
            <a:off x="9517776" y="3596655"/>
            <a:ext cx="147917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15"/>
              </a:rPr>
              <a:t>https://robohub.org/</a:t>
            </a:r>
            <a:r>
              <a:rPr lang="en-US" sz="1000" dirty="0"/>
              <a:t>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C71F52-C78A-34D7-898C-BFA1480C2607}"/>
              </a:ext>
            </a:extLst>
          </p:cNvPr>
          <p:cNvGrpSpPr/>
          <p:nvPr/>
        </p:nvGrpSpPr>
        <p:grpSpPr>
          <a:xfrm>
            <a:off x="945662" y="5320852"/>
            <a:ext cx="1563516" cy="864030"/>
            <a:chOff x="6962819" y="4797174"/>
            <a:chExt cx="1563516" cy="864030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3D6DDDA-8337-2D8E-0DC6-0E4BB953851F}"/>
                </a:ext>
              </a:extLst>
            </p:cNvPr>
            <p:cNvSpPr/>
            <p:nvPr/>
          </p:nvSpPr>
          <p:spPr>
            <a:xfrm>
              <a:off x="6962819" y="4797174"/>
              <a:ext cx="1563516" cy="864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AE44F3E-EB42-69CB-EF18-DA37A3B3203F}"/>
                    </a:ext>
                  </a:extLst>
                </p:cNvPr>
                <p:cNvSpPr txBox="1"/>
                <p:nvPr/>
              </p:nvSpPr>
              <p:spPr>
                <a:xfrm>
                  <a:off x="7194589" y="4797174"/>
                  <a:ext cx="10999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Action,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AE44F3E-EB42-69CB-EF18-DA37A3B320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4589" y="4797174"/>
                  <a:ext cx="1099981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3867"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5" name="Graphic 44" descr="Steering Wheel with solid fill">
              <a:extLst>
                <a:ext uri="{FF2B5EF4-FFF2-40B4-BE49-F238E27FC236}">
                  <a16:creationId xmlns:a16="http://schemas.microsoft.com/office/drawing/2014/main" id="{9BFACE79-CB3B-B537-5EB4-8F35728CC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744582" y="5125993"/>
              <a:ext cx="513206" cy="513206"/>
            </a:xfrm>
            <a:prstGeom prst="rect">
              <a:avLst/>
            </a:prstGeom>
          </p:spPr>
        </p:pic>
        <p:pic>
          <p:nvPicPr>
            <p:cNvPr id="47" name="Graphic 46" descr="Game controller with solid fill">
              <a:extLst>
                <a:ext uri="{FF2B5EF4-FFF2-40B4-BE49-F238E27FC236}">
                  <a16:creationId xmlns:a16="http://schemas.microsoft.com/office/drawing/2014/main" id="{F3A25CB8-6F64-C2FA-267F-59B40A0CA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231371" y="5138744"/>
              <a:ext cx="513206" cy="513206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B6C817B-9FE2-28D8-FFF0-03925AC9AE92}"/>
              </a:ext>
            </a:extLst>
          </p:cNvPr>
          <p:cNvGrpSpPr/>
          <p:nvPr/>
        </p:nvGrpSpPr>
        <p:grpSpPr>
          <a:xfrm>
            <a:off x="2663987" y="5320852"/>
            <a:ext cx="1563516" cy="892609"/>
            <a:chOff x="9424372" y="4855830"/>
            <a:chExt cx="1563516" cy="89260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A49B6C7-ADDE-71DF-0B2B-E48E7FB4949F}"/>
                </a:ext>
              </a:extLst>
            </p:cNvPr>
            <p:cNvSpPr/>
            <p:nvPr/>
          </p:nvSpPr>
          <p:spPr>
            <a:xfrm>
              <a:off x="9424372" y="4855830"/>
              <a:ext cx="1563516" cy="864030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7EEE51E-FCFB-FBE1-608B-B676FE7B2783}"/>
                    </a:ext>
                  </a:extLst>
                </p:cNvPr>
                <p:cNvSpPr txBox="1"/>
                <p:nvPr/>
              </p:nvSpPr>
              <p:spPr>
                <a:xfrm>
                  <a:off x="9605647" y="4855830"/>
                  <a:ext cx="120097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</a:rPr>
                    <a:t>Reward,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7EEE51E-FCFB-FBE1-608B-B676FE7B2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5647" y="4855830"/>
                  <a:ext cx="1200971" cy="369332"/>
                </a:xfrm>
                <a:prstGeom prst="rect">
                  <a:avLst/>
                </a:prstGeom>
                <a:blipFill>
                  <a:blip r:embed="rId21"/>
                  <a:stretch>
                    <a:fillRect l="-4569" t="-8333" b="-2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5" name="Graphic 54" descr="Coins outline">
              <a:extLst>
                <a:ext uri="{FF2B5EF4-FFF2-40B4-BE49-F238E27FC236}">
                  <a16:creationId xmlns:a16="http://schemas.microsoft.com/office/drawing/2014/main" id="{2980D001-E663-87D7-FCD9-122E54753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9883949" y="5099171"/>
              <a:ext cx="649268" cy="64926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249CA5F-07E6-56BD-56D4-7C55DB9DF78B}"/>
              </a:ext>
            </a:extLst>
          </p:cNvPr>
          <p:cNvSpPr txBox="1"/>
          <p:nvPr/>
        </p:nvSpPr>
        <p:spPr>
          <a:xfrm>
            <a:off x="1460211" y="6490591"/>
            <a:ext cx="61914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Sutton. "Reinforcement learning: An introduction." </a:t>
            </a:r>
            <a:r>
              <a:rPr lang="en-US" sz="10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Bradford Book</a:t>
            </a:r>
            <a:r>
              <a:rPr lang="en-US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(2018).</a:t>
            </a:r>
            <a:endParaRPr lang="en-US" sz="1000"/>
          </a:p>
        </p:txBody>
      </p:sp>
      <p:pic>
        <p:nvPicPr>
          <p:cNvPr id="1026" name="Picture 2" descr="AlphaGo vs. You: Not a Fair Fight ...">
            <a:extLst>
              <a:ext uri="{FF2B5EF4-FFF2-40B4-BE49-F238E27FC236}">
                <a16:creationId xmlns:a16="http://schemas.microsoft.com/office/drawing/2014/main" id="{F4C78FAB-E62A-3010-D5C5-393DF02CB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774" y="1094379"/>
            <a:ext cx="3662526" cy="20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C14EA9-AE7B-6833-F509-A38C4CDB4D54}"/>
              </a:ext>
            </a:extLst>
          </p:cNvPr>
          <p:cNvSpPr txBox="1"/>
          <p:nvPr/>
        </p:nvSpPr>
        <p:spPr>
          <a:xfrm>
            <a:off x="6395170" y="315743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+mn-lt"/>
              </a:rPr>
              <a:t>AlphaGo (2015)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E71CA2-8F17-60F4-7619-83F61CB8849C}"/>
              </a:ext>
            </a:extLst>
          </p:cNvPr>
          <p:cNvSpPr txBox="1"/>
          <p:nvPr/>
        </p:nvSpPr>
        <p:spPr>
          <a:xfrm>
            <a:off x="5500614" y="3434109"/>
            <a:ext cx="329084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hlinkClick r:id="rId25"/>
              </a:rPr>
              <a:t>https://deepmind.google/research/projects/alphago/</a:t>
            </a:r>
            <a:r>
              <a:rPr lang="en-US" sz="1000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58E355-21E9-CC45-B36C-CEDA9F03D6B9}"/>
              </a:ext>
            </a:extLst>
          </p:cNvPr>
          <p:cNvSpPr txBox="1"/>
          <p:nvPr/>
        </p:nvSpPr>
        <p:spPr>
          <a:xfrm>
            <a:off x="685857" y="3423442"/>
            <a:ext cx="42272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Gnanasekaran et al. (2017). Reinforcement learning in </a:t>
            </a:r>
            <a:r>
              <a:rPr lang="en-US" sz="1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pacman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 </a:t>
            </a:r>
            <a:endParaRPr lang="en-US" sz="10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8CB8D2-3B45-9A6A-B053-037C82CE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RL: Key Components and How It Works</a:t>
            </a:r>
          </a:p>
        </p:txBody>
      </p:sp>
    </p:spTree>
    <p:extLst>
      <p:ext uri="{BB962C8B-B14F-4D97-AF65-F5344CB8AC3E}">
        <p14:creationId xmlns:p14="http://schemas.microsoft.com/office/powerpoint/2010/main" val="1752515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BB6A-14BB-2BCF-2931-A0D01635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DRL Algorithms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1A44B-D304-93C5-93C6-2DDD34A320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r>
              <a:rPr lang="en-US" altLang="zh-CN"/>
              <a:t> </a:t>
            </a:r>
            <a:endParaRPr lang="en-US" altLang="zh-CN">
              <a:solidFill>
                <a:srgbClr val="2B166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9263D-032C-41B3-EFDD-5DB152898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27" y="1395946"/>
            <a:ext cx="5830908" cy="21607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882DB5-3455-B2D4-BAF8-5F8779ECB7A8}"/>
              </a:ext>
            </a:extLst>
          </p:cNvPr>
          <p:cNvSpPr txBox="1"/>
          <p:nvPr/>
        </p:nvSpPr>
        <p:spPr>
          <a:xfrm>
            <a:off x="271927" y="1026614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Deep Q-Network (Mnih et al. 2015)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56A1-9E8E-8C00-58FA-74E1347E09D2}"/>
              </a:ext>
            </a:extLst>
          </p:cNvPr>
          <p:cNvSpPr txBox="1"/>
          <p:nvPr/>
        </p:nvSpPr>
        <p:spPr>
          <a:xfrm>
            <a:off x="1378554" y="6401575"/>
            <a:ext cx="98843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Shakya, A. K., Pillai, G., &amp; Chakrabarty, S. (2023). Reinforcement learning algorithms: A brief survey.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Expert Systems with Applications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231</a:t>
            </a:r>
            <a:r>
              <a:rPr lang="en-US" sz="1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120495.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6FCE9-663F-24BB-2865-6BA0E32FECDD}"/>
              </a:ext>
            </a:extLst>
          </p:cNvPr>
          <p:cNvSpPr txBox="1"/>
          <p:nvPr/>
        </p:nvSpPr>
        <p:spPr>
          <a:xfrm>
            <a:off x="271927" y="5528588"/>
            <a:ext cx="57051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Uses DNN to approximate the Q value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Learns policies directly from high-dim image data (pixel)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Not very impressive with continuous control problems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A2625B-2F65-C41B-D059-3C0A2B8BB841}"/>
              </a:ext>
            </a:extLst>
          </p:cNvPr>
          <p:cNvGrpSpPr/>
          <p:nvPr/>
        </p:nvGrpSpPr>
        <p:grpSpPr>
          <a:xfrm>
            <a:off x="6232124" y="1420206"/>
            <a:ext cx="3560716" cy="1617207"/>
            <a:chOff x="714375" y="2224087"/>
            <a:chExt cx="4351522" cy="1976377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3F2A222-5469-3B3E-BAC1-AE2149A51F17}"/>
                </a:ext>
              </a:extLst>
            </p:cNvPr>
            <p:cNvSpPr/>
            <p:nvPr/>
          </p:nvSpPr>
          <p:spPr>
            <a:xfrm>
              <a:off x="714375" y="2224087"/>
              <a:ext cx="1428750" cy="847725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accent5">
                      <a:lumMod val="75000"/>
                    </a:schemeClr>
                  </a:solidFill>
                </a:rPr>
                <a:t>Actor</a:t>
              </a:r>
              <a:br>
                <a:rPr lang="en-US" sz="1400" b="1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sz="1400" b="1">
                  <a:solidFill>
                    <a:schemeClr val="accent5">
                      <a:lumMod val="75000"/>
                    </a:schemeClr>
                  </a:solidFill>
                </a:rPr>
                <a:t>(Policy)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199D094-F63B-8DE5-ED19-B5EC317CAE7D}"/>
                </a:ext>
              </a:extLst>
            </p:cNvPr>
            <p:cNvSpPr/>
            <p:nvPr/>
          </p:nvSpPr>
          <p:spPr>
            <a:xfrm>
              <a:off x="1828800" y="3352739"/>
              <a:ext cx="1428750" cy="84772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>
                  <a:solidFill>
                    <a:schemeClr val="accent3">
                      <a:lumMod val="75000"/>
                    </a:schemeClr>
                  </a:solidFill>
                </a:rPr>
                <a:t>Critic</a:t>
              </a:r>
              <a:br>
                <a:rPr lang="en-US" sz="1400" b="1">
                  <a:solidFill>
                    <a:schemeClr val="accent3">
                      <a:lumMod val="75000"/>
                    </a:schemeClr>
                  </a:solidFill>
                </a:rPr>
              </a:br>
              <a:r>
                <a:rPr lang="en-US" sz="1400" b="1">
                  <a:solidFill>
                    <a:schemeClr val="accent3">
                      <a:lumMod val="75000"/>
                    </a:schemeClr>
                  </a:solidFill>
                </a:rPr>
                <a:t>(Value)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5359FFC-9E15-28EF-FD53-58952732F162}"/>
                </a:ext>
              </a:extLst>
            </p:cNvPr>
            <p:cNvSpPr/>
            <p:nvPr/>
          </p:nvSpPr>
          <p:spPr>
            <a:xfrm>
              <a:off x="3133724" y="2304194"/>
              <a:ext cx="1552575" cy="687509"/>
            </a:xfrm>
            <a:prstGeom prst="rect">
              <a:avLst/>
            </a:prstGeom>
            <a:solidFill>
              <a:srgbClr val="C4DAB1"/>
            </a:solidFill>
            <a:ln w="19050">
              <a:solidFill>
                <a:srgbClr val="008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rgbClr val="008000"/>
                  </a:solidFill>
                </a:rPr>
                <a:t>Environment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D43368-4534-6027-BF6E-D1B173226276}"/>
                </a:ext>
              </a:extLst>
            </p:cNvPr>
            <p:cNvCxnSpPr>
              <a:stCxn id="12" idx="6"/>
              <a:endCxn id="14" idx="1"/>
            </p:cNvCxnSpPr>
            <p:nvPr/>
          </p:nvCxnSpPr>
          <p:spPr>
            <a:xfrm flipV="1">
              <a:off x="2143125" y="2647949"/>
              <a:ext cx="99059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3B1195B7-E63F-A3DC-AA22-CB6CF93AA4EA}"/>
                </a:ext>
              </a:extLst>
            </p:cNvPr>
            <p:cNvCxnSpPr>
              <a:stCxn id="14" idx="2"/>
              <a:endCxn id="13" idx="6"/>
            </p:cNvCxnSpPr>
            <p:nvPr/>
          </p:nvCxnSpPr>
          <p:spPr>
            <a:xfrm rot="5400000">
              <a:off x="3191332" y="3057921"/>
              <a:ext cx="784899" cy="65246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4EBC467F-2F67-3099-18BF-8A768415C742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rot="10800000">
              <a:off x="923611" y="2947667"/>
              <a:ext cx="3459542" cy="50891"/>
            </a:xfrm>
            <a:prstGeom prst="bentConnector4">
              <a:avLst>
                <a:gd name="adj1" fmla="val 300"/>
                <a:gd name="adj2" fmla="val -267066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4BC3DD1E-F908-6792-8208-05F258726568}"/>
                </a:ext>
              </a:extLst>
            </p:cNvPr>
            <p:cNvCxnSpPr>
              <a:stCxn id="13" idx="2"/>
              <a:endCxn id="12" idx="4"/>
            </p:cNvCxnSpPr>
            <p:nvPr/>
          </p:nvCxnSpPr>
          <p:spPr>
            <a:xfrm rot="10800000">
              <a:off x="1428750" y="3071812"/>
              <a:ext cx="400050" cy="70479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E3245D-88B8-4AD5-F3A6-0438F650A6EA}"/>
                </a:ext>
              </a:extLst>
            </p:cNvPr>
            <p:cNvSpPr txBox="1"/>
            <p:nvPr/>
          </p:nvSpPr>
          <p:spPr>
            <a:xfrm>
              <a:off x="2110037" y="2265828"/>
              <a:ext cx="866276" cy="3761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0000"/>
                  </a:solidFill>
                </a:rPr>
                <a:t>Action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19CCBC-FA4B-9AF1-70A3-C794E01F2E70}"/>
                </a:ext>
              </a:extLst>
            </p:cNvPr>
            <p:cNvSpPr txBox="1"/>
            <p:nvPr/>
          </p:nvSpPr>
          <p:spPr>
            <a:xfrm>
              <a:off x="2972512" y="3186762"/>
              <a:ext cx="966187" cy="3761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0000"/>
                  </a:solidFill>
                </a:rPr>
                <a:t>Reward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8D5A4E-384D-A094-983B-8EC2C2505931}"/>
                </a:ext>
              </a:extLst>
            </p:cNvPr>
            <p:cNvSpPr txBox="1"/>
            <p:nvPr/>
          </p:nvSpPr>
          <p:spPr>
            <a:xfrm>
              <a:off x="4321079" y="3435208"/>
              <a:ext cx="744818" cy="3761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0000"/>
                  </a:solidFill>
                </a:rPr>
                <a:t>State</a:t>
              </a:r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D9B3602A-DFD3-6B94-8E4D-05B5897FC97B}"/>
                </a:ext>
              </a:extLst>
            </p:cNvPr>
            <p:cNvCxnSpPr>
              <a:cxnSpLocks/>
              <a:endCxn id="13" idx="5"/>
            </p:cNvCxnSpPr>
            <p:nvPr/>
          </p:nvCxnSpPr>
          <p:spPr>
            <a:xfrm rot="10800000" flipV="1">
              <a:off x="3048314" y="2998546"/>
              <a:ext cx="1334838" cy="1077771"/>
            </a:xfrm>
            <a:prstGeom prst="bentConnector4">
              <a:avLst>
                <a:gd name="adj1" fmla="val 775"/>
                <a:gd name="adj2" fmla="val 1004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D9FC6CC-5338-5C6F-A269-1BDEF5CD4C7D}"/>
                </a:ext>
              </a:extLst>
            </p:cNvPr>
            <p:cNvSpPr txBox="1"/>
            <p:nvPr/>
          </p:nvSpPr>
          <p:spPr>
            <a:xfrm>
              <a:off x="1376972" y="3199486"/>
              <a:ext cx="713473" cy="3761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rgbClr val="000000"/>
                  </a:solidFill>
                </a:rPr>
                <a:t>Error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9166E23-08BB-6F97-D960-E16DA914A45D}"/>
              </a:ext>
            </a:extLst>
          </p:cNvPr>
          <p:cNvSpPr txBox="1"/>
          <p:nvPr/>
        </p:nvSpPr>
        <p:spPr>
          <a:xfrm>
            <a:off x="5991799" y="1005667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Actor-Critic Algorithms (Konda &amp; </a:t>
            </a:r>
            <a:r>
              <a:rPr lang="en-US" b="1" dirty="0" err="1">
                <a:solidFill>
                  <a:srgbClr val="000000"/>
                </a:solidFill>
              </a:rPr>
              <a:t>Tsitsiklis</a:t>
            </a:r>
            <a:r>
              <a:rPr lang="en-US" b="1" dirty="0">
                <a:solidFill>
                  <a:srgbClr val="000000"/>
                </a:solidFill>
              </a:rPr>
              <a:t> 1999)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5B7E65-83F6-DBDD-3AA4-3DD96842C0F6}"/>
              </a:ext>
            </a:extLst>
          </p:cNvPr>
          <p:cNvSpPr txBox="1"/>
          <p:nvPr/>
        </p:nvSpPr>
        <p:spPr>
          <a:xfrm>
            <a:off x="1378554" y="6602987"/>
            <a:ext cx="61914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Sutton. "Reinforcement learning: An introduction." </a:t>
            </a:r>
            <a:r>
              <a:rPr lang="en-US" sz="10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 Bradford Book</a:t>
            </a:r>
            <a:r>
              <a:rPr lang="en-US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(2018).</a:t>
            </a:r>
            <a:endParaRPr lang="en-US" sz="1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C8BB04-75D3-6AB7-366F-7ADE00933C3B}"/>
              </a:ext>
            </a:extLst>
          </p:cNvPr>
          <p:cNvSpPr txBox="1"/>
          <p:nvPr/>
        </p:nvSpPr>
        <p:spPr>
          <a:xfrm>
            <a:off x="5991799" y="3408576"/>
            <a:ext cx="60545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Actor: Learns the policy (how to act)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Critic: Learns the value function (how good the current behavior 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Algorithms:</a:t>
            </a:r>
          </a:p>
          <a:p>
            <a:pPr marL="741363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</a:rPr>
              <a:t>Deep Deterministic Policy Gradient (DDPG)</a:t>
            </a:r>
            <a:r>
              <a:rPr lang="da-DK" sz="1400" dirty="0">
                <a:solidFill>
                  <a:srgbClr val="000000"/>
                </a:solidFill>
              </a:rPr>
              <a:t> (Lillicrap et al., 2016)</a:t>
            </a:r>
          </a:p>
          <a:p>
            <a:pPr marL="741363" lvl="1" indent="-285750">
              <a:buFont typeface="Courier New" panose="02070309020205020404" pitchFamily="49" charset="0"/>
              <a:buChar char="o"/>
            </a:pPr>
            <a:r>
              <a:rPr lang="en-US" sz="1400" dirty="0">
                <a:solidFill>
                  <a:srgbClr val="000000"/>
                </a:solidFill>
              </a:rPr>
              <a:t>Asynchronous Advantage Actor Critic (A3C) (Mnih et al., 2016)</a:t>
            </a:r>
          </a:p>
          <a:p>
            <a:pPr marL="741363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rgbClr val="000000"/>
                </a:solidFill>
              </a:rPr>
              <a:t>Trust Region Policy Optimization (TRPO) (Schulman et al., 2015)</a:t>
            </a:r>
          </a:p>
          <a:p>
            <a:pPr marL="741363" lvl="1" indent="-285750">
              <a:buFont typeface="Courier New" panose="02070309020205020404" pitchFamily="49" charset="0"/>
              <a:buChar char="o"/>
            </a:pPr>
            <a:r>
              <a:rPr lang="nl-NL" sz="1400" dirty="0">
                <a:solidFill>
                  <a:srgbClr val="000000"/>
                </a:solidFill>
              </a:rPr>
              <a:t>Proximal Policy Optimization (PPO) (Schulman et al., 2017)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026" name="Picture 2" descr="Building a Powerful DQN in TensorFlow 2.0 (explanation &amp; tutorial) | by  Sebastian Theiler | Analytics Vidhya | Medium">
            <a:extLst>
              <a:ext uri="{FF2B5EF4-FFF2-40B4-BE49-F238E27FC236}">
                <a16:creationId xmlns:a16="http://schemas.microsoft.com/office/drawing/2014/main" id="{864AF294-F3A8-DB5A-9B36-5AF97510A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81" y="3674516"/>
            <a:ext cx="3086612" cy="173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-Teach: A Bayesian Actor-Critic Method for Policy Learning with an  Ensemble of Suboptimal Teachers | SAIL Blog">
            <a:extLst>
              <a:ext uri="{FF2B5EF4-FFF2-40B4-BE49-F238E27FC236}">
                <a16:creationId xmlns:a16="http://schemas.microsoft.com/office/drawing/2014/main" id="{CB32DF43-7AA4-BE3A-820C-AA902E2E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840" y="1487302"/>
            <a:ext cx="2359877" cy="130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B25172-293F-4D10-C3C3-719F00D259A3}"/>
              </a:ext>
            </a:extLst>
          </p:cNvPr>
          <p:cNvSpPr txBox="1"/>
          <p:nvPr/>
        </p:nvSpPr>
        <p:spPr>
          <a:xfrm>
            <a:off x="9701562" y="2807264"/>
            <a:ext cx="24511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/>
              <a:t>Kurenkov</a:t>
            </a:r>
            <a:r>
              <a:rPr lang="en-US" sz="1000" dirty="0"/>
              <a:t> et al. </a:t>
            </a:r>
            <a:r>
              <a:rPr lang="en-US" sz="1000" i="1" dirty="0"/>
              <a:t>arXiv:1909.04121</a:t>
            </a:r>
            <a:r>
              <a:rPr lang="en-US" sz="10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4263190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6B3D4-1A85-541C-40C9-F03CAC05A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FBE6-576A-5787-3443-58B7DA74E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Twin-enabled Co-Design with PPO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B91E5-C736-E72B-5661-41A8FE2E0C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r>
              <a:rPr lang="en-US" altLang="zh-CN"/>
              <a:t> </a:t>
            </a:r>
            <a:endParaRPr lang="en-US" altLang="zh-CN">
              <a:solidFill>
                <a:srgbClr val="2B166E"/>
              </a:solidFill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87DFD97-B1F1-5E3D-CB09-4D3897EB77AC}"/>
              </a:ext>
            </a:extLst>
          </p:cNvPr>
          <p:cNvGrpSpPr/>
          <p:nvPr/>
        </p:nvGrpSpPr>
        <p:grpSpPr>
          <a:xfrm>
            <a:off x="80430" y="1488768"/>
            <a:ext cx="5370129" cy="2836665"/>
            <a:chOff x="22750" y="1525728"/>
            <a:chExt cx="5370129" cy="2836665"/>
          </a:xfrm>
        </p:grpSpPr>
        <p:pic>
          <p:nvPicPr>
            <p:cNvPr id="52" name="Picture 51" descr="A diagram of a car suspension animation&#10;&#10;AI-generated content may be incorrect.">
              <a:extLst>
                <a:ext uri="{FF2B5EF4-FFF2-40B4-BE49-F238E27FC236}">
                  <a16:creationId xmlns:a16="http://schemas.microsoft.com/office/drawing/2014/main" id="{5E602CE5-365C-9D72-5EED-36D207E18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20" t="9708" b="18310"/>
            <a:stretch>
              <a:fillRect/>
            </a:stretch>
          </p:blipFill>
          <p:spPr>
            <a:xfrm>
              <a:off x="22750" y="1979728"/>
              <a:ext cx="2679197" cy="2315655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41BB9AD-1ABC-477A-93E9-D04F7CD3C780}"/>
                </a:ext>
              </a:extLst>
            </p:cNvPr>
            <p:cNvSpPr/>
            <p:nvPr/>
          </p:nvSpPr>
          <p:spPr>
            <a:xfrm>
              <a:off x="3481347" y="1525728"/>
              <a:ext cx="1797851" cy="359372"/>
            </a:xfrm>
            <a:prstGeom prst="rect">
              <a:avLst/>
            </a:prstGeom>
            <a:solidFill>
              <a:srgbClr val="0D2D6C">
                <a:lumMod val="20000"/>
                <a:lumOff val="80000"/>
              </a:srgbClr>
            </a:solidFill>
            <a:ln w="19050" cap="flat" cmpd="sng" algn="ctr">
              <a:solidFill>
                <a:srgbClr val="0D2D6C">
                  <a:lumMod val="75000"/>
                </a:srgb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 defTabSz="91285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>
                  <a:solidFill>
                    <a:srgbClr val="0D2D6C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Digital System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9464674-1D38-BFA0-2BCD-BCD603BE799F}"/>
                </a:ext>
              </a:extLst>
            </p:cNvPr>
            <p:cNvSpPr/>
            <p:nvPr/>
          </p:nvSpPr>
          <p:spPr>
            <a:xfrm>
              <a:off x="383964" y="1525728"/>
              <a:ext cx="1928476" cy="359372"/>
            </a:xfrm>
            <a:prstGeom prst="rect">
              <a:avLst/>
            </a:prstGeom>
            <a:solidFill>
              <a:srgbClr val="0D2D6C">
                <a:lumMod val="20000"/>
                <a:lumOff val="80000"/>
              </a:srgbClr>
            </a:solidFill>
            <a:ln w="19050" cap="flat" cmpd="sng" algn="ctr">
              <a:solidFill>
                <a:srgbClr val="0D2D6C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2858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 dirty="0">
                  <a:solidFill>
                    <a:srgbClr val="0D2D6C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Physical System</a:t>
              </a: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FA9CBB5-DF48-A39F-0A18-C8705B084064}"/>
                </a:ext>
              </a:extLst>
            </p:cNvPr>
            <p:cNvGrpSpPr/>
            <p:nvPr/>
          </p:nvGrpSpPr>
          <p:grpSpPr>
            <a:xfrm>
              <a:off x="3901943" y="2349258"/>
              <a:ext cx="924213" cy="1172490"/>
              <a:chOff x="9562599" y="2859429"/>
              <a:chExt cx="924213" cy="117249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F418806-23DD-A340-2A81-C8C44CF905FF}"/>
                  </a:ext>
                </a:extLst>
              </p:cNvPr>
              <p:cNvSpPr/>
              <p:nvPr/>
            </p:nvSpPr>
            <p:spPr>
              <a:xfrm>
                <a:off x="9562599" y="2859429"/>
                <a:ext cx="924213" cy="875486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t"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en-US" sz="1600" kern="0">
                    <a:solidFill>
                      <a:srgbClr val="E8E8E8">
                        <a:lumMod val="25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Policy Update</a:t>
                </a:r>
              </a:p>
            </p:txBody>
          </p:sp>
          <p:pic>
            <p:nvPicPr>
              <p:cNvPr id="103" name="Picture 6" descr="Learning - Free people icons">
                <a:extLst>
                  <a:ext uri="{FF2B5EF4-FFF2-40B4-BE49-F238E27FC236}">
                    <a16:creationId xmlns:a16="http://schemas.microsoft.com/office/drawing/2014/main" id="{29B8FD89-7D76-4BDE-4D11-AF65B4515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89" b="97778" l="4000" r="96444">
                            <a14:foregroundMark x1="53778" y1="12444" x2="53778" y2="12444"/>
                            <a14:foregroundMark x1="70667" y1="9778" x2="70667" y2="9778"/>
                            <a14:foregroundMark x1="60444" y1="4889" x2="60444" y2="4889"/>
                            <a14:foregroundMark x1="67556" y1="1333" x2="67556" y2="1333"/>
                            <a14:foregroundMark x1="68000" y1="19556" x2="68000" y2="19556"/>
                            <a14:foregroundMark x1="70667" y1="29333" x2="70667" y2="29333"/>
                            <a14:foregroundMark x1="58667" y1="43556" x2="58667" y2="43556"/>
                            <a14:foregroundMark x1="21333" y1="12444" x2="21333" y2="12444"/>
                            <a14:foregroundMark x1="4000" y1="48444" x2="4000" y2="48444"/>
                            <a14:foregroundMark x1="72889" y1="85333" x2="72889" y2="85333"/>
                            <a14:foregroundMark x1="72889" y1="97778" x2="72889" y2="97778"/>
                            <a14:foregroundMark x1="57778" y1="88889" x2="57778" y2="88889"/>
                            <a14:foregroundMark x1="55556" y1="79111" x2="55556" y2="79111"/>
                            <a14:foregroundMark x1="51556" y1="70222" x2="51556" y2="70222"/>
                            <a14:foregroundMark x1="94667" y1="29778" x2="94667" y2="29778"/>
                            <a14:foregroundMark x1="96444" y1="39111" x2="96444" y2="3911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73718" y="3365447"/>
                <a:ext cx="346256" cy="3462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A31FD8D8-14C1-F94A-5CE9-A212B0CF64E5}"/>
                  </a:ext>
                </a:extLst>
              </p:cNvPr>
              <p:cNvCxnSpPr>
                <a:cxnSpLocks/>
                <a:stCxn id="120" idx="0"/>
                <a:endCxn id="103" idx="2"/>
              </p:cNvCxnSpPr>
              <p:nvPr/>
            </p:nvCxnSpPr>
            <p:spPr>
              <a:xfrm flipV="1">
                <a:off x="10046846" y="3711703"/>
                <a:ext cx="0" cy="320216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F28716E-3976-455B-0BEA-B234C2D55950}"/>
                </a:ext>
              </a:extLst>
            </p:cNvPr>
            <p:cNvGrpSpPr/>
            <p:nvPr/>
          </p:nvGrpSpPr>
          <p:grpSpPr>
            <a:xfrm>
              <a:off x="2312440" y="2427131"/>
              <a:ext cx="969808" cy="614218"/>
              <a:chOff x="6605150" y="2883592"/>
              <a:chExt cx="969808" cy="614218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E52B2E65-F57B-2853-9C56-73A9EE73AA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587" t="25653" r="31644" b="63740"/>
              <a:stretch>
                <a:fillRect/>
              </a:stretch>
            </p:blipFill>
            <p:spPr>
              <a:xfrm flipH="1">
                <a:off x="6605150" y="3097238"/>
                <a:ext cx="941348" cy="400572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0C5FD068-D839-EB23-07E9-E143F1002E0A}"/>
                      </a:ext>
                    </a:extLst>
                  </p:cNvPr>
                  <p:cNvSpPr txBox="1"/>
                  <p:nvPr/>
                </p:nvSpPr>
                <p:spPr>
                  <a:xfrm>
                    <a:off x="6617901" y="2883592"/>
                    <a:ext cx="9570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kern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Action</a:t>
                    </a:r>
                    <a:r>
                      <a:rPr lang="en-US" b="1" kern="0">
                        <a:solidFill>
                          <a:prstClr val="black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𝐮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i="1" kern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0C5FD068-D839-EB23-07E9-E143F1002E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7901" y="2883592"/>
                    <a:ext cx="957057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5287" t="-28889" r="-3185" b="-5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D61DC523-C6E5-B8F0-1DF4-05EA9D42E57A}"/>
                </a:ext>
              </a:extLst>
            </p:cNvPr>
            <p:cNvGrpSpPr/>
            <p:nvPr/>
          </p:nvGrpSpPr>
          <p:grpSpPr>
            <a:xfrm>
              <a:off x="2413955" y="3359523"/>
              <a:ext cx="849286" cy="1002870"/>
              <a:chOff x="6643042" y="4167168"/>
              <a:chExt cx="849286" cy="1002870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28CA299A-1402-9EF9-EA05-97FC6396B3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587" t="62812" r="31644" b="20400"/>
              <a:stretch>
                <a:fillRect/>
              </a:stretch>
            </p:blipFill>
            <p:spPr>
              <a:xfrm flipH="1">
                <a:off x="6689378" y="4230908"/>
                <a:ext cx="802950" cy="615774"/>
              </a:xfrm>
              <a:prstGeom prst="rect">
                <a:avLst/>
              </a:prstGeom>
            </p:spPr>
          </p:pic>
          <p:pic>
            <p:nvPicPr>
              <p:cNvPr id="83" name="Graphic 82" descr="Database with solid fill">
                <a:extLst>
                  <a:ext uri="{FF2B5EF4-FFF2-40B4-BE49-F238E27FC236}">
                    <a16:creationId xmlns:a16="http://schemas.microsoft.com/office/drawing/2014/main" id="{3B512229-8D90-C979-4CAB-CD4B73361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737605" y="4593602"/>
                <a:ext cx="576436" cy="57643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67248F6D-273C-37F5-30BF-DF53DF361388}"/>
                      </a:ext>
                    </a:extLst>
                  </p:cNvPr>
                  <p:cNvSpPr txBox="1"/>
                  <p:nvPr/>
                </p:nvSpPr>
                <p:spPr>
                  <a:xfrm>
                    <a:off x="6643042" y="4167168"/>
                    <a:ext cx="84253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kern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State</a:t>
                    </a:r>
                    <a:r>
                      <a:rPr lang="en-US" b="1" kern="0">
                        <a:solidFill>
                          <a:prstClr val="black"/>
                        </a:solidFill>
                      </a:rPr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a14:m>
                    <a:endParaRPr lang="en-US" i="1" kern="0">
                      <a:solidFill>
                        <a:prstClr val="black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67248F6D-273C-37F5-30BF-DF53DF3613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3042" y="4167168"/>
                    <a:ext cx="842538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7391" t="-28261" r="-3623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094873B9-FCEE-F6ED-3923-94577E71A48A}"/>
                </a:ext>
              </a:extLst>
            </p:cNvPr>
            <p:cNvGrpSpPr/>
            <p:nvPr/>
          </p:nvGrpSpPr>
          <p:grpSpPr>
            <a:xfrm>
              <a:off x="3379501" y="3521748"/>
              <a:ext cx="2013378" cy="437360"/>
              <a:chOff x="7416976" y="1160645"/>
              <a:chExt cx="2093268" cy="43736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14A4C44A-C938-0D5E-66AE-DA6BA0EC6D28}"/>
                  </a:ext>
                </a:extLst>
              </p:cNvPr>
              <p:cNvSpPr/>
              <p:nvPr/>
            </p:nvSpPr>
            <p:spPr>
              <a:xfrm>
                <a:off x="7416976" y="1160645"/>
                <a:ext cx="2093268" cy="435888"/>
              </a:xfrm>
              <a:prstGeom prst="rect">
                <a:avLst/>
              </a:prstGeom>
              <a:solidFill>
                <a:srgbClr val="C09200"/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>
                  <a:lnSpc>
                    <a:spcPct val="90000"/>
                  </a:lnSpc>
                  <a:defRPr/>
                </a:pPr>
                <a:r>
                  <a:rPr lang="en-US" sz="1600" kern="0">
                    <a:solidFill>
                      <a:srgbClr val="FFEFBD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Model Update</a:t>
                </a:r>
              </a:p>
            </p:txBody>
          </p:sp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8C70EFDE-3309-2CB4-156F-A4FD4429A10E}"/>
                  </a:ext>
                </a:extLst>
              </p:cNvPr>
              <p:cNvGrpSpPr/>
              <p:nvPr/>
            </p:nvGrpSpPr>
            <p:grpSpPr>
              <a:xfrm>
                <a:off x="8873840" y="1172980"/>
                <a:ext cx="522668" cy="425025"/>
                <a:chOff x="5114984" y="3170753"/>
                <a:chExt cx="522668" cy="489970"/>
              </a:xfrm>
            </p:grpSpPr>
            <p:sp>
              <p:nvSpPr>
                <p:cNvPr id="122" name="Arrow: Circular 121">
                  <a:extLst>
                    <a:ext uri="{FF2B5EF4-FFF2-40B4-BE49-F238E27FC236}">
                      <a16:creationId xmlns:a16="http://schemas.microsoft.com/office/drawing/2014/main" id="{0D68C1EB-AB26-D5FC-025D-31055C1933D5}"/>
                    </a:ext>
                  </a:extLst>
                </p:cNvPr>
                <p:cNvSpPr/>
                <p:nvPr/>
              </p:nvSpPr>
              <p:spPr>
                <a:xfrm>
                  <a:off x="5114984" y="3170753"/>
                  <a:ext cx="518213" cy="451860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800000"/>
                    <a:gd name="adj5" fmla="val 18225"/>
                  </a:avLst>
                </a:prstGeom>
                <a:solidFill>
                  <a:srgbClr val="FFEFBD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Arrow: Circular 122">
                  <a:extLst>
                    <a:ext uri="{FF2B5EF4-FFF2-40B4-BE49-F238E27FC236}">
                      <a16:creationId xmlns:a16="http://schemas.microsoft.com/office/drawing/2014/main" id="{6FF12E69-F423-DD33-77BC-BF4FD216232B}"/>
                    </a:ext>
                  </a:extLst>
                </p:cNvPr>
                <p:cNvSpPr/>
                <p:nvPr/>
              </p:nvSpPr>
              <p:spPr>
                <a:xfrm rot="10800000">
                  <a:off x="5119439" y="3208864"/>
                  <a:ext cx="518213" cy="451859"/>
                </a:xfrm>
                <a:prstGeom prst="circularArrow">
                  <a:avLst>
                    <a:gd name="adj1" fmla="val 12500"/>
                    <a:gd name="adj2" fmla="val 1142319"/>
                    <a:gd name="adj3" fmla="val 20457681"/>
                    <a:gd name="adj4" fmla="val 10800000"/>
                    <a:gd name="adj5" fmla="val 17928"/>
                  </a:avLst>
                </a:prstGeom>
                <a:solidFill>
                  <a:srgbClr val="FFEFBD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>
                    <a:defRPr/>
                  </a:pPr>
                  <a:endParaRPr lang="en-US" kern="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593C01BC-7A62-7CB4-404E-6212179C8AB8}"/>
              </a:ext>
            </a:extLst>
          </p:cNvPr>
          <p:cNvSpPr txBox="1"/>
          <p:nvPr/>
        </p:nvSpPr>
        <p:spPr>
          <a:xfrm>
            <a:off x="108567" y="989900"/>
            <a:ext cx="6715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(1) Real-time Control, (2) Policy Update, (3) Physical Component Update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D5074C58-9408-14DB-8752-E6D73C40873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70203" y="1116656"/>
            <a:ext cx="5241367" cy="359234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6F5C35B8-FB2A-41D0-BA48-07BD8548B022}"/>
              </a:ext>
            </a:extLst>
          </p:cNvPr>
          <p:cNvSpPr txBox="1"/>
          <p:nvPr/>
        </p:nvSpPr>
        <p:spPr>
          <a:xfrm>
            <a:off x="643021" y="4448712"/>
            <a:ext cx="4552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▲</a:t>
            </a:r>
            <a:r>
              <a:rPr lang="en-US" sz="1600" dirty="0">
                <a:solidFill>
                  <a:srgbClr val="000000"/>
                </a:solidFill>
              </a:rPr>
              <a:t>Digital Twin framework for active suspension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F2112AA-73BD-745F-E515-DF2B78CF70FE}"/>
              </a:ext>
            </a:extLst>
          </p:cNvPr>
          <p:cNvSpPr txBox="1"/>
          <p:nvPr/>
        </p:nvSpPr>
        <p:spPr>
          <a:xfrm>
            <a:off x="6722233" y="4728313"/>
            <a:ext cx="5469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Franklin Gothic Medium" panose="020B0603020102020204" pitchFamily="34" charset="0"/>
              </a:rPr>
              <a:t>▲</a:t>
            </a:r>
            <a:r>
              <a:rPr lang="en-US" sz="1600" dirty="0">
                <a:solidFill>
                  <a:srgbClr val="000000"/>
                </a:solidFill>
              </a:rPr>
              <a:t>Co-design based on Proximal Policy Optimization (PPO)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6B5202E-F171-29FB-02E9-B8FE4ECC2670}"/>
              </a:ext>
            </a:extLst>
          </p:cNvPr>
          <p:cNvSpPr txBox="1"/>
          <p:nvPr/>
        </p:nvSpPr>
        <p:spPr>
          <a:xfrm>
            <a:off x="1366727" y="6420663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Tsai et al. (2025) </a:t>
            </a:r>
            <a:r>
              <a:rPr lang="en-US" sz="1200" b="1" i="1" dirty="0">
                <a:solidFill>
                  <a:srgbClr val="000000"/>
                </a:solidFill>
              </a:rPr>
              <a:t>J. Mech. Des.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5AEC3FC6-5FB1-1CF5-68E5-72C9909EB57E}"/>
              </a:ext>
            </a:extLst>
          </p:cNvPr>
          <p:cNvSpPr txBox="1"/>
          <p:nvPr/>
        </p:nvSpPr>
        <p:spPr>
          <a:xfrm>
            <a:off x="7775126" y="6051331"/>
            <a:ext cx="433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Paper and Python codes will be provided</a:t>
            </a:r>
          </a:p>
        </p:txBody>
      </p:sp>
    </p:spTree>
    <p:extLst>
      <p:ext uri="{BB962C8B-B14F-4D97-AF65-F5344CB8AC3E}">
        <p14:creationId xmlns:p14="http://schemas.microsoft.com/office/powerpoint/2010/main" val="322580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121C9-CAF0-B2D2-CBF7-5D7AB5A3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E0AB5-963B-601D-185D-82BBEC4017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r>
              <a:rPr lang="en-US" altLang="zh-CN"/>
              <a:t> </a:t>
            </a:r>
            <a:endParaRPr lang="en-US" altLang="zh-CN">
              <a:solidFill>
                <a:srgbClr val="2B166E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95552C-604A-DB36-177F-BDBEF0755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63789"/>
              </p:ext>
            </p:extLst>
          </p:nvPr>
        </p:nvGraphicFramePr>
        <p:xfrm>
          <a:off x="518160" y="989647"/>
          <a:ext cx="11155680" cy="523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15973398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4130728197"/>
                    </a:ext>
                  </a:extLst>
                </a:gridCol>
                <a:gridCol w="9418320">
                  <a:extLst>
                    <a:ext uri="{9D8B030D-6E8A-4147-A177-3AD203B41FA5}">
                      <a16:colId xmlns:a16="http://schemas.microsoft.com/office/drawing/2014/main" val="1357473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74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Introduction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65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9/29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Build driving environment (control: steering, accelerating, brake; system: gear ratio, tire friction) + Learn and implement RL (PPO)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755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Build driving environment (control: steering, accelerating, brake; system: gear ratio, tire friction) + Learn and implement RL (PPO)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371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Integrate autonomous driving environment with PPO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0130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Integrate autonomous driving environment with PPO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9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10/27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Manual tuning system 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96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Develop co-design based on PPO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878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Compare results by manual tuning system parameters and co-design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8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Refine the 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9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11/24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Thanksgiving holidays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00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12/1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Presentation preparation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6274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12/8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Presentation preparation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958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6609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EB924-FE27-5492-72DC-2AFBB325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10/22 Update from Wilson and Adnan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80EAB-E712-8B11-24B0-613ACDD63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Environment: CARLA</a:t>
            </a:r>
          </a:p>
          <a:p>
            <a:r>
              <a:rPr lang="en-US" dirty="0"/>
              <a:t>Define the input (actions) and output (positions) of the system</a:t>
            </a:r>
          </a:p>
          <a:p>
            <a:r>
              <a:rPr lang="en-US" dirty="0"/>
              <a:t>Define the path </a:t>
            </a:r>
            <a:r>
              <a:rPr lang="en-US" altLang="zh-TW" dirty="0"/>
              <a:t>(racing track)</a:t>
            </a:r>
          </a:p>
          <a:p>
            <a:r>
              <a:rPr lang="en-US" dirty="0"/>
              <a:t>Define reward function (time spent and penalizing collisions)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Other Metrics  (what are important; care about but not in the environment  domain like tire replacement)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What is the </a:t>
            </a:r>
            <a:r>
              <a:rPr lang="en-US">
                <a:sym typeface="Wingdings" panose="05000000000000000000" pitchFamily="2" charset="2"/>
              </a:rPr>
              <a:t>optimal configuration</a:t>
            </a:r>
            <a:endParaRPr lang="en-US" dirty="0"/>
          </a:p>
          <a:p>
            <a:r>
              <a:rPr lang="en-US" dirty="0"/>
              <a:t>At the same time, find any physical parameters we can change in the environment (such as tires, gear ratios, etc.)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891F4-E87E-1B31-3F94-D764689CC3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r>
              <a:rPr lang="en-US" altLang="zh-CN"/>
              <a:t> </a:t>
            </a:r>
            <a:endParaRPr lang="en-US" altLang="zh-CN">
              <a:solidFill>
                <a:srgbClr val="2B166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7FEF6-A7D6-741F-EB64-4ECE5393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982" y="4640985"/>
            <a:ext cx="4593018" cy="16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00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3CDC2-529C-2F20-0108-955F43549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629812-383E-ABC5-5413-835F80B32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Materials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2FC418-1164-C6F7-15B4-D04206893F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94AF64-FC92-4E4E-9E42-CF08351F977D}" type="slidenum">
              <a:rPr lang="en-US" altLang="zh-CN" smtClean="0"/>
              <a:pPr/>
              <a:t>8</a:t>
            </a:fld>
            <a:r>
              <a:rPr lang="en-US" altLang="zh-CN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295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BB2D-581C-DEFA-4E24-6F6ED092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RL: 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B5304-8255-C79B-FF87-5403E77269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MDP: Stochastic model to describe the dynamics of a system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MDP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Transition probability: the probability of reaching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and receiving reward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when action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is taken in state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BB5304-8255-C79B-FF87-5403E77269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22" t="-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E49BA-6133-16B6-204F-65846AD82C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294AF64-FC92-4E4E-9E42-CF08351F977D}" type="slidenum">
              <a:rPr lang="en-US" altLang="zh-CN" smtClean="0"/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r>
              <a:rPr lang="en-US" altLang="zh-CN"/>
              <a:t> </a:t>
            </a:r>
            <a:endParaRPr lang="en-US" altLang="zh-CN">
              <a:solidFill>
                <a:srgbClr val="2B166E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D78B039-5ED0-C3AB-C589-360EE15979CA}"/>
              </a:ext>
            </a:extLst>
          </p:cNvPr>
          <p:cNvGrpSpPr/>
          <p:nvPr/>
        </p:nvGrpSpPr>
        <p:grpSpPr>
          <a:xfrm>
            <a:off x="609600" y="3688500"/>
            <a:ext cx="7097975" cy="2382184"/>
            <a:chOff x="1277852" y="2666491"/>
            <a:chExt cx="5195460" cy="174367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0F03034-AFF1-4AFC-D017-40EE1565535A}"/>
                </a:ext>
              </a:extLst>
            </p:cNvPr>
            <p:cNvSpPr/>
            <p:nvPr/>
          </p:nvSpPr>
          <p:spPr>
            <a:xfrm>
              <a:off x="1804571" y="3169116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7FF649C-71F9-29FF-3650-9A2C570DF11E}"/>
                </a:ext>
              </a:extLst>
            </p:cNvPr>
            <p:cNvSpPr/>
            <p:nvPr/>
          </p:nvSpPr>
          <p:spPr>
            <a:xfrm>
              <a:off x="2927425" y="3169116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9D4822-DC3F-1B36-874C-44587C535588}"/>
                    </a:ext>
                  </a:extLst>
                </p:cNvPr>
                <p:cNvSpPr txBox="1"/>
                <p:nvPr/>
              </p:nvSpPr>
              <p:spPr>
                <a:xfrm>
                  <a:off x="1507121" y="3438081"/>
                  <a:ext cx="654536" cy="2703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9D4822-DC3F-1B36-874C-44587C5355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7121" y="3438081"/>
                  <a:ext cx="654536" cy="270338"/>
                </a:xfrm>
                <a:prstGeom prst="rect">
                  <a:avLst/>
                </a:prstGeom>
                <a:blipFill>
                  <a:blip r:embed="rId4"/>
                  <a:stretch>
                    <a:fillRect l="-10884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47333E4-05AF-AE86-DBFE-F9D24D332F8B}"/>
                    </a:ext>
                  </a:extLst>
                </p:cNvPr>
                <p:cNvSpPr txBox="1"/>
                <p:nvPr/>
              </p:nvSpPr>
              <p:spPr>
                <a:xfrm>
                  <a:off x="3330597" y="3154900"/>
                  <a:ext cx="2794052" cy="2703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2400" b="0" dirty="0">
                      <a:solidFill>
                        <a:srgbClr val="000000"/>
                      </a:solidFill>
                    </a:rPr>
                    <a:t>Getting the reward,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a14:m>
                  <a:endParaRPr lang="en-US" sz="2400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47333E4-05AF-AE86-DBFE-F9D24D332F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30597" y="3154900"/>
                  <a:ext cx="2794052" cy="270338"/>
                </a:xfrm>
                <a:prstGeom prst="rect">
                  <a:avLst/>
                </a:prstGeom>
                <a:blipFill>
                  <a:blip r:embed="rId5"/>
                  <a:stretch>
                    <a:fillRect l="-4473" t="-25000" r="-1278" b="-5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0C65BC1-3A59-0ED1-E4E4-1BA4F2DBB21C}"/>
                    </a:ext>
                  </a:extLst>
                </p:cNvPr>
                <p:cNvSpPr txBox="1"/>
                <p:nvPr/>
              </p:nvSpPr>
              <p:spPr>
                <a:xfrm>
                  <a:off x="1277852" y="4139825"/>
                  <a:ext cx="5103090" cy="2703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|"/>
                                <m:ctrlP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func>
                      </m:oMath>
                    </m:oMathPara>
                  </a14:m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20C65BC1-3A59-0ED1-E4E4-1BA4F2DBB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7852" y="4139825"/>
                  <a:ext cx="5103090" cy="270338"/>
                </a:xfrm>
                <a:prstGeom prst="rect">
                  <a:avLst/>
                </a:prstGeom>
                <a:blipFill>
                  <a:blip r:embed="rId6"/>
                  <a:stretch>
                    <a:fillRect l="-1049" r="-437" b="-360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4911615-85D5-CB7E-847D-9F14DC39772F}"/>
                </a:ext>
              </a:extLst>
            </p:cNvPr>
            <p:cNvSpPr/>
            <p:nvPr/>
          </p:nvSpPr>
          <p:spPr>
            <a:xfrm>
              <a:off x="2440694" y="3233771"/>
              <a:ext cx="110836" cy="11083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2"/>
                </a:solidFill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BFC9C5-D057-032E-1D9F-4C2F1C1899DF}"/>
                </a:ext>
              </a:extLst>
            </p:cNvPr>
            <p:cNvCxnSpPr>
              <a:cxnSpLocks/>
            </p:cNvCxnSpPr>
            <p:nvPr/>
          </p:nvCxnSpPr>
          <p:spPr>
            <a:xfrm>
              <a:off x="2040736" y="3283118"/>
              <a:ext cx="3999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0AEAB70-FF47-FB3C-FCDF-2583FCB0CC41}"/>
                </a:ext>
              </a:extLst>
            </p:cNvPr>
            <p:cNvCxnSpPr>
              <a:cxnSpLocks/>
            </p:cNvCxnSpPr>
            <p:nvPr/>
          </p:nvCxnSpPr>
          <p:spPr>
            <a:xfrm>
              <a:off x="2551530" y="3283118"/>
              <a:ext cx="37589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C4B6B70-1E06-9B22-6DA2-C80FFE9CAE3E}"/>
                </a:ext>
              </a:extLst>
            </p:cNvPr>
            <p:cNvSpPr/>
            <p:nvPr/>
          </p:nvSpPr>
          <p:spPr>
            <a:xfrm>
              <a:off x="2927425" y="2666491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BA48FD5-6A9F-231D-D61F-78B37ADB9D48}"/>
                </a:ext>
              </a:extLst>
            </p:cNvPr>
            <p:cNvSpPr/>
            <p:nvPr/>
          </p:nvSpPr>
          <p:spPr>
            <a:xfrm>
              <a:off x="2927425" y="3812228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738951B-DF1E-BC20-C171-B2EACD90FEBF}"/>
                </a:ext>
              </a:extLst>
            </p:cNvPr>
            <p:cNvCxnSpPr>
              <a:cxnSpLocks/>
              <a:stCxn id="10" idx="6"/>
              <a:endCxn id="13" idx="2"/>
            </p:cNvCxnSpPr>
            <p:nvPr/>
          </p:nvCxnSpPr>
          <p:spPr>
            <a:xfrm flipV="1">
              <a:off x="2551530" y="2786564"/>
              <a:ext cx="375895" cy="502625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9E00E1-9B6B-6DED-5BC7-2A152EBD5D0C}"/>
                </a:ext>
              </a:extLst>
            </p:cNvPr>
            <p:cNvCxnSpPr>
              <a:cxnSpLocks/>
              <a:stCxn id="10" idx="5"/>
              <a:endCxn id="14" idx="2"/>
            </p:cNvCxnSpPr>
            <p:nvPr/>
          </p:nvCxnSpPr>
          <p:spPr>
            <a:xfrm>
              <a:off x="2535298" y="3328375"/>
              <a:ext cx="392127" cy="603926"/>
            </a:xfrm>
            <a:prstGeom prst="straightConnector1">
              <a:avLst/>
            </a:prstGeom>
            <a:ln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CECE10B-B57B-0BEB-E9CF-DA95BCFBCFA0}"/>
                    </a:ext>
                  </a:extLst>
                </p:cNvPr>
                <p:cNvSpPr txBox="1"/>
                <p:nvPr/>
              </p:nvSpPr>
              <p:spPr>
                <a:xfrm>
                  <a:off x="2113867" y="2868993"/>
                  <a:ext cx="709918" cy="2703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CECE10B-B57B-0BEB-E9CF-DA95BCFBCF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3867" y="2868993"/>
                  <a:ext cx="709918" cy="270338"/>
                </a:xfrm>
                <a:prstGeom prst="rect">
                  <a:avLst/>
                </a:prstGeom>
                <a:blipFill>
                  <a:blip r:embed="rId7"/>
                  <a:stretch>
                    <a:fillRect l="-10063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66AE04-F3AE-1EE9-1FFB-C77F68C150D4}"/>
                    </a:ext>
                  </a:extLst>
                </p:cNvPr>
                <p:cNvSpPr txBox="1"/>
                <p:nvPr/>
              </p:nvSpPr>
              <p:spPr>
                <a:xfrm>
                  <a:off x="2991227" y="3438081"/>
                  <a:ext cx="923325" cy="2703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240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FD66AE04-F3AE-1EE9-1FFB-C77F68C15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1227" y="3438081"/>
                  <a:ext cx="923325" cy="270338"/>
                </a:xfrm>
                <a:prstGeom prst="rect">
                  <a:avLst/>
                </a:prstGeom>
                <a:blipFill>
                  <a:blip r:embed="rId8"/>
                  <a:stretch>
                    <a:fillRect l="-8213" r="-2415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B4D2E93-CC33-A868-F542-6804B731DA61}"/>
                </a:ext>
              </a:extLst>
            </p:cNvPr>
            <p:cNvSpPr/>
            <p:nvPr/>
          </p:nvSpPr>
          <p:spPr>
            <a:xfrm>
              <a:off x="1804571" y="2676891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2BC7D16-0A0C-4AED-C34B-AEDEA3A78211}"/>
                </a:ext>
              </a:extLst>
            </p:cNvPr>
            <p:cNvSpPr/>
            <p:nvPr/>
          </p:nvSpPr>
          <p:spPr>
            <a:xfrm>
              <a:off x="1804571" y="3822628"/>
              <a:ext cx="240146" cy="2401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1" name="Graphic 20" descr="Coins outline">
              <a:extLst>
                <a:ext uri="{FF2B5EF4-FFF2-40B4-BE49-F238E27FC236}">
                  <a16:creationId xmlns:a16="http://schemas.microsoft.com/office/drawing/2014/main" id="{DE7ADF70-80B1-A752-F345-A7E59B62F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57053" y="3143902"/>
              <a:ext cx="316259" cy="316259"/>
            </a:xfrm>
            <a:prstGeom prst="rect">
              <a:avLst/>
            </a:prstGeom>
          </p:spPr>
        </p:pic>
      </p:grpSp>
      <p:pic>
        <p:nvPicPr>
          <p:cNvPr id="2050" name="Picture 2" descr="How to Drive Safely in the Rain">
            <a:extLst>
              <a:ext uri="{FF2B5EF4-FFF2-40B4-BE49-F238E27FC236}">
                <a16:creationId xmlns:a16="http://schemas.microsoft.com/office/drawing/2014/main" id="{C3DCF272-86D7-038D-8E38-576B61AB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904" y="3359399"/>
            <a:ext cx="32670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818A85-D7B1-2488-838D-D862C20391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2272" y="5021512"/>
            <a:ext cx="3476146" cy="109915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78CDB1-ACE1-63A4-29D4-112AABC43A77}"/>
              </a:ext>
            </a:extLst>
          </p:cNvPr>
          <p:cNvSpPr txBox="1"/>
          <p:nvPr/>
        </p:nvSpPr>
        <p:spPr>
          <a:xfrm>
            <a:off x="8357269" y="6070684"/>
            <a:ext cx="309034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Hewing et al. </a:t>
            </a:r>
            <a:r>
              <a:rPr lang="en-US" sz="1050" i="1" dirty="0"/>
              <a:t>IEEE Trans. Ctrl Sys. Tech., </a:t>
            </a:r>
            <a:r>
              <a:rPr lang="en-US" sz="1050" dirty="0"/>
              <a:t>2019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43EA98-4E06-4CFF-6362-9BC0852059F1}"/>
                  </a:ext>
                </a:extLst>
              </p:cNvPr>
              <p:cNvSpPr txBox="1"/>
              <p:nvPr/>
            </p:nvSpPr>
            <p:spPr>
              <a:xfrm>
                <a:off x="922825" y="1847021"/>
                <a:ext cx="1113362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rgbClr val="000000"/>
                    </a:solidFill>
                  </a:rPr>
                  <a:t>S: State Space, A: Action Space, P: Transition Probability, R: Reward Function,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</a:rPr>
                  <a:t>: Discount Factor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43EA98-4E06-4CFF-6362-9BC085205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25" y="1847021"/>
                <a:ext cx="11133625" cy="400110"/>
              </a:xfrm>
              <a:prstGeom prst="rect">
                <a:avLst/>
              </a:prstGeom>
              <a:blipFill>
                <a:blip r:embed="rId13"/>
                <a:stretch>
                  <a:fillRect l="-547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16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IDEAL_mod_NU_clean_roboto">
  <a:themeElements>
    <a:clrScheme name="NU Color Scheme">
      <a:dk1>
        <a:srgbClr val="342F2E"/>
      </a:dk1>
      <a:lt1>
        <a:sysClr val="window" lastClr="FFFFFF"/>
      </a:lt1>
      <a:dk2>
        <a:srgbClr val="4E2A84"/>
      </a:dk2>
      <a:lt2>
        <a:srgbClr val="D8D6D6"/>
      </a:lt2>
      <a:accent1>
        <a:srgbClr val="401F68"/>
      </a:accent1>
      <a:accent2>
        <a:srgbClr val="007FA4"/>
      </a:accent2>
      <a:accent3>
        <a:srgbClr val="0D2D6C"/>
      </a:accent3>
      <a:accent4>
        <a:srgbClr val="D9C826"/>
      </a:accent4>
      <a:accent5>
        <a:srgbClr val="CA7C1B"/>
      </a:accent5>
      <a:accent6>
        <a:srgbClr val="D85820"/>
      </a:accent6>
      <a:hlink>
        <a:srgbClr val="5091CD"/>
      </a:hlink>
      <a:folHlink>
        <a:srgbClr val="BBB8B8"/>
      </a:folHlink>
    </a:clrScheme>
    <a:fontScheme name="Roboto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20000"/>
            <a:lumOff val="80000"/>
          </a:schemeClr>
        </a:solidFill>
        <a:ln>
          <a:solidFill>
            <a:schemeClr val="tx2"/>
          </a:solidFill>
        </a:ln>
      </a:spPr>
      <a:bodyPr rtlCol="0" anchor="ctr"/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rgbClr val="000000"/>
            </a:solidFill>
          </a:defRPr>
        </a:defPPr>
      </a:lstStyle>
    </a:txDef>
  </a:objectDefaults>
  <a:extraClrSchemeLst>
    <a:extraClrScheme>
      <a:clrScheme name="sample 1">
        <a:dk1>
          <a:srgbClr val="2B166E"/>
        </a:dk1>
        <a:lt1>
          <a:srgbClr val="FFFFFF"/>
        </a:lt1>
        <a:dk2>
          <a:srgbClr val="336699"/>
        </a:dk2>
        <a:lt2>
          <a:srgbClr val="C0C0C0"/>
        </a:lt2>
        <a:accent1>
          <a:srgbClr val="458F8F"/>
        </a:accent1>
        <a:accent2>
          <a:srgbClr val="CCCC00"/>
        </a:accent2>
        <a:accent3>
          <a:srgbClr val="FFFFFF"/>
        </a:accent3>
        <a:accent4>
          <a:srgbClr val="23115D"/>
        </a:accent4>
        <a:accent5>
          <a:srgbClr val="B0C6C6"/>
        </a:accent5>
        <a:accent6>
          <a:srgbClr val="B9B900"/>
        </a:accent6>
        <a:hlink>
          <a:srgbClr val="9999FF"/>
        </a:hlink>
        <a:folHlink>
          <a:srgbClr val="6C9BB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D528D"/>
        </a:dk1>
        <a:lt1>
          <a:srgbClr val="FFFFFF"/>
        </a:lt1>
        <a:dk2>
          <a:srgbClr val="000000"/>
        </a:dk2>
        <a:lt2>
          <a:srgbClr val="C0C0C0"/>
        </a:lt2>
        <a:accent1>
          <a:srgbClr val="2CA3C8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CCEE0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666633"/>
        </a:dk1>
        <a:lt1>
          <a:srgbClr val="FFFFFF"/>
        </a:lt1>
        <a:dk2>
          <a:srgbClr val="000000"/>
        </a:dk2>
        <a:lt2>
          <a:srgbClr val="D1C68D"/>
        </a:lt2>
        <a:accent1>
          <a:srgbClr val="C86C62"/>
        </a:accent1>
        <a:accent2>
          <a:srgbClr val="C78DD7"/>
        </a:accent2>
        <a:accent3>
          <a:srgbClr val="FFFFFF"/>
        </a:accent3>
        <a:accent4>
          <a:srgbClr val="56562A"/>
        </a:accent4>
        <a:accent5>
          <a:srgbClr val="E0BAB7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DEAL_mod_NU_clean_roboto" id="{AE54D982-76AC-4E23-BAA7-7F22DB2C625E}" vid="{89108F7E-29B9-442F-8FF3-44AC8BC5773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BB12457D-53C7-4EAC-B0BC-84CF82125614}">
  <we:reference id="4b785c87-866c-4bad-85d8-5d1ae467ac9a" version="3.14.0.0" store="EXCatalog" storeType="EXCatalog"/>
  <we:alternateReferences>
    <we:reference id="WA104381909" version="3.14.0.0" store="en-US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i&gt;F&lt;/mi&gt;&lt;mo&gt;=&lt;/mo&gt;&lt;mi&gt;m&lt;/mi&gt;&lt;mi&gt;a&lt;/mi&gt;&lt;/mstyle&gt;&lt;/math&gt;\&quot;,\&quot;base64Image\&quot;:\&quot;iVBORw0KGgoAAAANSUhEUgAAAR4AAABCCAYAAACB8rnuAAAACXBIWXMAAA7EAAAOxAGVKw4bAAAABGJhU0UAAABBwf/jmAAAC+VJREFUeNrtXQ9kV3sUP35mkhlJZibxTCbPM/Ikk4kkk8yYJMnEzPM8yUgymcQkT54ZyWQmY2aSSWSSZB55ZvJkJElm4slkJuO9e96+P7tdv/s9537v+d7fb/eeD196e9s5937/fO75nu855wvgjhNB+zcH7RwoFIodg5ag3Q7aRNBmg/YuaJs7kHh+1KFUKHY26oJ2Jmh/7RDSWdchUyjyg11B+5CQBF4E7WzQWg2B2VAftN1B2xO0zqB1Ba03aANBGw/afNC+MXQ+1aFSKPKFyQSkc9+D/lLQTgftuUXvbR0mhSJfGGeSDlomjZ6f5UKM7h4dJoUiX3jIJJ7ZjJ7nWgXdTTpMCkW+MMcknoGMnmcXfO/3WdUhUijyhy9M4jmQ4TM9Dumd1iFSKPKFZibpLGf8XGG/01UdJoUiXzjLJJ4/Mn6u0ZDuLh0mhSJf4J5onc74uQaNXoywrtdhUijyhU/AO0avy/i5xozuNzpECkW+0Ma0duaq8GwTRvekDpNCkS/8xiSey1V4thmju0+HSaHIFx4ziedQlZ6vVIUtnkKh8Ahc0JzkzA/aVQqFQgqnmNbOuHaVQqGQwu9M4unWrlIoFFJ4wyAdjKHZJaSvAbaCFfdo1ysUxQQ3TeK5oM7runVTKIqNPibxSOVIobXzD2j6Q1E/crhdH4KtZN/3QTvvMH/6YSvEAhOa8VBk3VjtdyB98nLJWONTsHWYsmF0LBv5zTXQj+1mPWIfvjXvX+6HJdgKuD1S4e/wRPoibKUgYUzcY/OO+Hensn6JKSbxHBbSd9PI+2oGWZE/lMzEx5tA7gXtmRnvNFUOcJt/wyInXI+72/GZrwRthZCPH82OKvTpXrNTeAf8CqHTEXfGI6iNahP/d/Ya4wU+C+n7wXxBUOZDXZ+5QKOxXK+YMcUvLvfWEm6Vg2PGOuIuuA1IFm921FgOXPn/GCLIinBGDKFGfa4zxjprCX3E98NWbuNn83uvYDv+bT3mfRaznjTHmB09IaRvHvSELG/YAPfbQjhVDq45yubWA7/hKP9mBn07EHJLRN+thfhbJKCP5vdvmB1LzdQw53b6WQFdw1DdRFOFH9w1PoNRs62asXxZk1Y5GE9BalSwaz1sp+K4NJ9WQnPkI11uH42xwEVnyEKzpUSdzHrSvATeMXraY++RCnvPWkFeblatpTrZOF+oO9psHx/8+VyFOXPMbCmaYhZmVL7NXxT9e9yS9BrdeAUTdduKr7vdkARWK+jDtbrPQd5iyF0S10+Z+lobmXvxBUf5OLh9Zs8flXleiSfXxIO4CO5VDh5FLJeOGH+hCzEgsTwN/R76OC/EkKcrsbkizip5Bu4xdONQY9UmuNUGb5kvQINpe82X57hhZ3Qs9hgyGTb+oAULqX0DuUBEJZ7aJZ5fwK3KQdjSmCesbZv81zF/E75FBU+IWh3lfxburzsQf2FmmvVyFWqs2sSDKk3+OagtKPH4wQQkr3IQ9gNOEVuAvYT8B4RP80+wn0zVE/IfCfbVaIyOtwJuDsqP+1PWC26lSpO/T4mnEMTzIqHj91zo/3MKvnUT73ox8vunI/6cBkL+UUL+sGdL54vZTqbFWIZWG4lDVZr4Eo5qJZ7aJ54S2MusRFNl2mH7JGxG6Ese3kLh0XL5WHqJOQcvEfKPCfTTZfCfkG2zPKeyXmxXgB+rgKHUZ4zH/7z5kuCg9Jt9/G1jKo6biW2zpOah9qDEI4924Fc52GMsoLI/gxtmMWuR/z5Cggvm51hTnHsL7RThuE57EtSVcJvoClu08oWsF9tT5kTd7ygfiarSkeAAKIqA88CvclBeGMuQLBr4K9OiGgmRRZK0nzWPlkKrRf6K8K7AFvHdkuWk4FYbTHtpX6U9crOuyULAFgMTrnIwANtH2gcFXQVli6oD3EI4fibk96fchi5mZIXUQfzpctaXcv5vjWR1aV84/+WlrsfC4G+gqxy0hvw6Sf0Zthgh/KjiiRSGgLwDt/IrVJrG/hR9MwLyMXNx6LToupf1pPiDSTxnhPeXl3U9FgKNQFc5wK/+a/Pfdx102Pwvj83vlE9z3kLyOJh5TzsByvd1RHgsbGkSPVlPDE4WrlQu1azQV0Kxc9BjmVerEYtiyXGe2S6eRGvoRMiflLScC+WKGEvRN7Ytlo/4NpsDPtPT5RamtfNMSN8TI+8vXY+FwSjYqxy0mYWdtHRFGfuJD2ZzaIt1zUF+F/BP5JKAiuQ+LDwOJYivHJB5GYxLTOIZFNL3BWSrFypqH0tgr3LwOuUcu0Bss+7CdmSyC2wXH2wa/1FSoL/JFmby3MM4nLTou5v1pOCWAWgX0FUXktem67Hw/h1ctOWUiDRO1IcWHWXSwC/9QUf5ix4IYpBYbyc8jMV98Ou/TWR6fWWQzqqQvqOhfbyiGLAlHmOQ4JohoDS30a5YtlnL5t9DjrL3gXzd8TqoHNPm81i7LrTbkLLanJF1tcFyENmwrsfCgFO4604K+QcZ8t+D+8EIVbHhZw/ujUEP43DOou9V1pNimEk8Z4X0oYWF6RZ6mlUcfAC6VnFjCvkcH2VvCvmTxLO74BWx/WzyMA62BN3My5z+ySSevbp+FA5oY8yt6yl1TBPy027rbQ5glzQJykLzkbtIxQqdznJS7GGSjh57K1zxG8PaaUipg7oRJY3TlCJOl6qZVAb9Lx7GYZKwsDKtdZ6k2mDRoNnpMpgDv7cyHCHkv00p/1dCvkue4Wvwl3rhYmFl7t/hXtrXqcSjxOMAKtp3U2CRXfdsPdiifF0C7qjUkXcexoHait7JenGtMialRI0RJZ5iEg+VeCyRDjBPzN00dYlLYL+SxyXgrofok0nhMWiHbPIvRR8oSeU3JR4lnijuEXrTJiTayjskubwvDlSoicu94jcJmZeEx4C6Tgj7b3eWC2uQOSkHlHiUeByxQjiV01rSVH3ltGVIbaEmrvdOzXogsziUHfu4s4kLHMw8kHeeOSkPKPEo8TjgMKFzVECHLfH0g4D8lx62iYtEv0hlh4erGdoSUTOtv0OZqD4dXUo8xSCeIc/WCGIZ7PlZabCbWCOudaSo9CQJf2p9iOAw46AX/ARWipuokl8lRTGxYJlXnwTkU0fERz2vESqvDIm30mnwBiFXAuW78ZCYGwhfG1VfuUFyUowyiadb14/CAdSlehLlF2xXwKx6XiMrxN9eDPmxoomX/3omnvJNMUhw5Uv5lhz76ZL5SByUmhjLjA6QqjaoKB7OEXPruIAO240o4wLy34DbkXcHbMcuVcpvXAd/qUnhgOD+0JYxTte0RVb52D/pLRyx4OTOYHui60fhCFtgqsQtlVRgYlpLvQncbpM4ANuxcXFH+R/BT87UmVCfjEV+njQD/lRIllgN5qtM4rmm60fhAKq+k4Q10u3ZUu+F5JH8eBpVvkUDUyLiAhep43SXW1z64PsE07CD+pZFV1cFWZ0hq2xIcmIsMYmnS9eQwgHHwX8WtK2KnkRd8DHiHaJ+G0yDWAj5TWwOWyrF4yvwS2LUwXZJ13Iyd2MCoos6jvGksXwEPyE5KbhFv3yVXVTkH7baxBsgc1z8yWH7kATPge8AboLt6GAkDaooGCdj4AXQp0kdET8UJsPuS7i1K0V8Oushq0nMv1sCOnzaR+EvRbFguyZpWkA+dVvoTwI6KAdwm7F6+kM+HdzinWTK56xDrJj4K3wfwIv/xqL20cDGxRjSAbAf30+YbeuDiNXUIEk6k5AsqOxvy8soFJXQCvK1a6Kwpfp8FnqPzYRrZSOha0IyOHUe7NHOVVnzJeMoW3R8qVXjYDqsa0rBgK3o1ybIpAPYtkFTQu+xmmCNINm5lI25L0A6Iww9G0xZS2lJB83Ah2aAvgky64YhMHRW3dM1pqgAW2yNxB1RVBpDn9B7PGCuCXQou9YTQh/KE8e1iL4dbmQ2p7TxC4mPQhY5Rmu6xhQVFpKNFCScvtQxt1TlvnCCZVxm/RWQcZQPJTAQ3hhyTaKXskJvQjHrbSkUNYlDxrpfM9Y+pknMmIUvff8UnoxhfN2zkD50cH8yz5DW3YHpJcshuUhgWHXwB6kX+A+RJLUwKL/FmwAAAIh0RVh0TWF0aE1MADxtYXRoIHhtbG5zPSJodHRwOi8vd3d3LnczLm9yZy8xOTk4L01hdGgvTWF0aE1MIj48bXN0eWxlIG1hdGhzaXplPSIxNnB4Ij48bWk+RjwvbWk+PG1vPj08L21vPjxtaT5tPC9taT48bWk+YTwvbWk+PC9tc3R5bGU+PC9tYXRoPsi8HJQAAAAASUVORK5CYII=\&quot;,\&quot;slideId\&quot;:866,\&quot;accessibleText\&quot;:\&quot;F equals m a\&quot;,\&quot;imageHeight\&quot;:7.135135135135135},{\&quot;mathml\&quot;:\&quot;&lt;math style=\\\&quot;font-family:stix;font-size:16px;\\\&quot; xmlns=\\\&quot;http://www.w3.org/1998/Math/MathML\\\&quot;&gt;&lt;mstyle mathsize=\\\&quot;16px\\\&quot;&gt;&lt;mi&gt;y&lt;/mi&gt;&lt;mfenced&gt;&lt;mi&gt;x&lt;/mi&gt;&lt;/mfenced&gt;&lt;mo&gt;=&lt;/mo&gt;&lt;munderover&gt;&lt;mo&gt;&amp;#x2211;&lt;/mo&gt;&lt;mrow&gt;&lt;mi&gt;i&lt;/mi&gt;&lt;mo&gt;=&lt;/mo&gt;&lt;mn&gt;1&lt;/mn&gt;&lt;/mrow&gt;&lt;mo&gt;&amp;#x221E;&lt;/mo&gt;&lt;/munderover&gt;&lt;mfenced&gt;&lt;mrow&gt;&lt;msub&gt;&lt;mi&gt;a&lt;/mi&gt;&lt;mi&gt;i&lt;/mi&gt;&lt;/msub&gt;&lt;mi&gt;cos&lt;/mi&gt;&lt;mfenced&gt;&lt;mrow&gt;&lt;mi&gt;i&lt;/mi&gt;&lt;mi mathvariant=\\\&quot;normal\\\&quot;&gt;&amp;#x3C0;&lt;/mi&gt;&lt;mi&gt;x&lt;/mi&gt;&lt;/mrow&gt;&lt;/mfenced&gt;&lt;mo&gt;+&lt;/mo&gt;&lt;msub&gt;&lt;mi&gt;b&lt;/mi&gt;&lt;mi&gt;i&lt;/mi&gt;&lt;/msub&gt;&lt;mi&gt;sin&lt;/mi&gt;&lt;mfenced&gt;&lt;mrow&gt;&lt;mi&gt;i&lt;/mi&gt;&lt;mi mathvariant=\\\&quot;normal\\\&quot;&gt;&amp;#x3C0;&lt;/mi&gt;&lt;mi&gt;x&lt;/mi&gt;&lt;/mrow&gt;&lt;/mfenced&gt;&lt;/mrow&gt;&lt;/mfenced&gt;&lt;/mstyle&gt;&lt;/math&gt;\&quot;,\&quot;base64Image\&quot;:\&quot;iVBORw0KGgoAAAANSUhEUgAABgoAAAD+CAYAAADrhF7xAAAACXBIWXMAAA7EAAAOxAGVKw4bAAAABGJhU0UAAACcOZ1N8QAARWBJREFUeNrt3Q3IHNW5OPBDCEEkSMUbrFixiEgQkYAVK1asECRIkCA3pOJfrHiRICJBBK/Y4JUgFSs22GCRICFICKQhDbkhFUSCSBCpWLFixSJSJEgIpBJDbkgD/ufcd96bdbNzZnZ3Zndm9/eDQz+S7Mw88/XM+QwBgEm7Oys7svJRVk5n5Wz+nx9nZVdWHsrKpTVu7/asbM3K4ayczMqZfJvfZOVQVjZn5VqnBQAAAAAAmhUbAP6Rle8qlFiR/0pWLh9je6vDQuPDdxXL3qxc4zQBAAAAAEC9rs7Ke6F6hX1vOZGV+0bY5vMjbu9UVu53ygAAAAAAoB5x2p9Y2f/dmOXZIba5rYbtbXbqAAAAAABgPLGRIK490Dud0MtZuSkrS/K/c1VWHs7K+6G88v7FCtt8KozfSLBYNjmFAAAAAAAwmtgAcDycr3Q/mpUbS/7NuqwcC6OPLFgT6mskWCy3OZUAAAAAADC8Q+F8Zfs3Wbmu4r+LixeXjS54cMC/WxEGNzK8lZVHsrIqK8v6/v69WdlXsq1Pw/nRDwAAAAAAQAWxF35vZfvGIf/98qwcDsWV92fDhT399/b9nY/CQuNAFddn5ZMwXMMEAAAAAABQoLeX/ucj/kZsLDgSiivv4+iBy/O/u7bvz/aH748eqLq9dwq29Z5TCgAAAAAA1VyalXPhfCX7M2P8Vpwe6B+huLEgVuwvzcoXPf/f3jH3vWh7Vzq1AAAAAABQ7r7w/Qr2u8f8vRuycjoUNxb0Thn0Vg37f1fBdtY7tQAAAAAAUO6N8P0K9hU1/ObDIb3gcCxHs3JZTcfw5oDf3+bUAgAAAABAuQ/C9yvYl9X0u7tCuqFgTY3HsHbA7+92agEAAAAAoFz/NEFX1PS7l4SFUQODGgnOhnrXEFiSlTN92zjg1AIAAAAAQFqsYG+yp//qUDyioO6K/P19v3/Q6QUAAAAAgLQ4zVB/Bf7GmrexIxQ3Ftxb43a29/32fqcXAAAAAADSBjUU7Kl5G3HB4uNhcEPBsVDfgsaP9v32LqcXAAAAAADSBk09FNcPuKTGbVyUlU9D8aiCuhomHuz73c1OLwAAAAAAlOtfBLjuSvbdobiRYLE8UMN2Nvb95l1OLQAAAAAAlHs/XFhxfzIrV9Tw28/3/OagBone7V035rZe7/u9JU4tAAAAAACUK1ps+K0xf/fFcOEohQOhuLHg86wsH2N7H/b81janFQAAAAAAqrk3FFfevzbC710cFtYd6P2dr8LCWgUrsvJ1YnsHRzyGVX2/s9JpBQAAAACAapZm5URIV95XnYZoTVY+G/Ab63r+zh1ZOZfY3s4RjuFQz7/f4ZQCAAAAAMBwtoT0YsOnsvJKVtZmZVnPv4ujB+7OynNZ+aTg3w6quH+0ZHu7wkIDRhWbev5dbPC43OkEAAAAAIDhxLUBjoZ05f0o5YOwMOXQIC+X/Nu4yHLZFEL9DQ4bnEoAAAAAABjN7Vk5G+prJIhTEK0o2ebOkt84l/+d3pEM8T/vCQuLLff+3ZedQgAAAAAAGE+sgK+jseC9UN5IsGhrDduzLgEAAAAAANTktjDeNEQvhurrCyx6JCunR9zeM04ZAAAAAADU69KwUOFfdXRBnCJoT1auH2Ob12RlX6jeQPB2Vm50qgAAAAAAoDlx+qCNWdmbla/CQsNBbBSIvf8/zsrurDyclctr3Oa1WXk2KwezcjLf5tn8v8f/77mggQAAAAAAAAAAAAAAAAAAAAAAAAAAAAAAAAAAAAAAAAAAAAAAAAAAAAAAAAAAAAAAAAAAAAAAAAAAAAAAAAAAAAAAAAAAAAAAAAAAAAAAAAAAAAAAAAAAAAAAAAAAAAAAAAAAAAAAAAAAAAAAAAAAAAAAgFpdlJXfZWWH0uoCAAAAAACN2ZSV75RWFwAAAAAAaMzSrLwbVMZrKAAAAAAAYG79MCtfBxXyGgoAAAAAAJhb64IKeQ0FAAAAAADMtd8HlfIaCgAAAAAAmFtxvYL3gop5DQUAAAAAAMyta7PyP0HlvIYCAAAAAADm1mNB5byGAgAAAAAA5tofQzOV3v/MyuEOlz9n5csw2VEXAAAAAAAwcT/IyvFQf6V3rGBfNSMxuigrP87Kz8PCKIztWfkqaCgAAAAAAGBGrA3N9JD/e1aWz3Dc4joPv8rK34KGAgAAAAAAOu43oZnGgv/OytI5iN/Pw8KURRoKAAAAAADopFiZX1fP+P7yn3MUx3/PytdBQwEAAAAAAB30k9DM4r3/CrOzXkEVP8rKX4KGAgAAAAAAOigu1tvEqIK/htler6BfXCT6z0FDAQAAAAAAHRTXFWiiseD3cxbHOLLg70FDAQAAAAAAHRN7w38Vmmks+OWcxfJnYWHqJQ0FAAAAAAB0yjAV3MOuV/DTOYvlb4OGAgAAAAAAOuh3oZlRBXE6nh/MURzjsf4zaCgY5JlEPJ5xCwIAAEDrPZH4tn9WeAC6b2kYfkHequWNOYvlk0FDQb+nErHY7PYDAACAzng08Y3/gvAAdN+1Wfk2NNNYsG6O4nhRVo4HDQUSCAAAAJhNjye+9bcID0D3VekNP0qJDRA/mqM4/iZoKIjWJmKw2+0GAAAAnfVs4pv/CeEB6L7/Ds00FvwlK8vnJIZxdEZqgeh5cHNWThcc/zthYborAAAAoLu2h+K6j/uFB6Db4oK8X4dmGgu2z1Ec3w3z21CwInENfZX/OQAAANB9bxV8/5/Nym3CA9Bt/x6aaSiI5RdzEsMtYT4bCpaE4kaSM1m5ye0FAAAAM+PSrHxRUA9wLCtXChFAt/02NNNQEBf6nYf1Cm4I89lQ8FLiuDe6rQAAAGDmXJ+VUwV1AR9kZZkQAXRbavqcccrhMB9z1B8P89VQcGfinB9wOwEAAMDMejhRJ7BVeAC6bWVWvg3NNBZsmYP4vRHmp6EgDjU8GoqHGl7mdgIAAICZtjsU1wPdIzwA3fbLYL2CUT0W5qehYGfiPN/rNgIAAICZV9aJcIUQAXRbqkV4nPLPrPx4huP20zAfDQWpKYcOun0AAABgbtwdiusI9ggPQLf9MCtfh2YaC/4cZne9gnhc/wqz3VAQj/GLgnN7OitXun0AAABgruwKxfVA64QHoNt+HpqbgmiW1yv4S5jthoJnEud1s9sGAAAA5s7lWfkmDK4r+CorFwsRQLf9PjTTUBB73f9sRmM2aEHjWXFFVk4VnNMvs7LMLQMAAABzaVMorgd6XngAuu2irPwtNNNYEKc2+tEMxuw/w+w2FGxLnM8H3S4AAAAwt5Zk5bMwuM7gbFauFiKAbluZlW9DM40Fh8PsrVewNiz0ru8ts+C6rJwrOI8fu00AAABg7t0TiuuAdgkPQPf9R2huvYJfCW8n7Eicw/XCAwAAAGTeC8X1BzcKD0D3vRGaayz4ifC2WhweWDSa4DPhAQAAAHJ3huL6nwPCA9B9y8PCSvVNNBTE3/2hELdWam2Ch4QHAAAA6GFUAcCMW5OVf4VmGgveEt5WWhEWFh0qauBZIkQAAABAj7h+Y1H9z27hAZgNvw3NTUG0SXhb55nE+dosPAAAAMAAcariQXUJcWrjq4UHoPuWhvQQsnFKHK3wcyFujThaoGi6qTjKYIUQAQAAAAM8Gorrf14SHoDZcG1Wvg3NrVfwAyFuBUMFAQAAgFFcnJVTYXCdwomsLBMigNnw/0JzUxD9d1gYucB0HUico9XCAwAwURdl5e6sbMzKzqw8LCQAtNwrobhe4RHh6bY1QjCWG8JCT2yYFbtDc40FjwnvVMVphc6F4lEfAPJM5OhQvyX5NbkuLKzfFRsE3szKyQE52bPC1XrXZ2VfVk6Hhak738/KfcIin0A+MUdWheJ6nyPC003XhfNzkq8VjpEsz8rneXKwOU8AoeviFEF/D82tV/BTIZ6aTYlz87zwAPJM5OhQizhKIHa+ORwGNwakihGe7XZXVs4Ec3PLJ5BP8FHiXXad8HTLUz0vt0+ycoWQjKx3uM1HbgZmxE/CQqV+E40FX+cvXCbvSOK8rBIeQJ6JHB1qsXzEPDlWRqmIaq9Lw8L826lzeJcwySeQT8yJJxPPwueEpxvig/XdnhP3TlYuEZaxxXkkF6fziAt6PCAkzIBfh+amIIo9rKxXMFlXJc7H58IDyDO/55msfBEWKu0+DQtzhyNHh2Ety5+Dd2RlQ1Y+KMmR3xKyVnu8wnfOXmGST8gn5BNz4srEs/AL4Wm/OITxWM9JOxisRF2n2HOgd1jpq0FvELptaV+CZr2CbjPtECDPrGZvwbNyh9MsR4cxXV+SH28WolbbVeEb57gwySfkE/KJOfJO4nl4s/C0V38F0T4XdCNuDd8fihh7hJhihS77cVa+Dc00FMTfNd3N5BxOnItbhQeQZ/6ve0veXQ863XJ0GEPZlES3C1GrVWkoOCFM8gn5hHxijjyRuM63uGTa6fW+E3VQSBp1S9+DIw4vXSEsdNgvQ3OjCr7Myr8J8UQ+Ss8FvZ4AeWaZfSXvrU+dcjk6jOH2xPPldNCZr+2erPB9s0+Y5BPyCfnEHLnGdd4dF+UP196T9HYw3dCkEsDTPXH/xIcIHbc7NNdYYOhl8zYk4r9TeAB55v/5psJ76yKnX44OI3oo8Ww5IDytF+fOP1XyjlgjTPIJ+YR8Ys58lrjOr3K5tOdh+3bfyfk4WLh4ku7pi39cHf1SYaGjfhgWep431VjwCyFu1I5E7DcIDyDPHOrD/kqXgBwdRvRG4tmySXg6YX3iHL4oPPIJ+YR8Yg69nLjOLeDdAnEB0jf7TswxD6GpeLrvPBwJWo3prriw1L9Cc+sV3CDEjflHIvZ6UgLyzPPeKXlfnQ2mBpGjQzM5mVy4O+I85XFu8jN5ie+Oe4VFPiGfkE/MaT5xd+Ja3+symb5Bc6HdKSxTs7/vXOwREjrsd6G5UQV/CRYCakJqzsBPhAeQZ37PEyXvqldcAnJ0GNG1iWfLMeFBPiGfQD7RUbHh72yw/k4rvTjgpDwrLFMVhx4d7TsnzwgLHRVbx/8cmmss+L0Q1+6+YH0IQJ5ZVZwT+YOCZ+bHwRQ1cnQY3cOJnOwN4UE+IZ9APtFhbyfecbe6TKbj/gEn431haYVBw3DuEBY6KvaG+jY011jw/4S4VjuD9QkAeeYw4ui22NPvZH6c8T9fDka9ydEpsjUr2waU64Xme/YkcrL7hAf5hHwC+USHPR+swdMqMQk73XcizknOWp0Yfp2Vy4SFjtoYmmsoiI0QK4W4Nh8nYn2t8ADyzCRDpeXolDtTkGfcLTTfczKRk10hPMgn5BPIJzpsbbBOQWvEIU2DKoJeEJpWuTpcOGeXuVDpst2h2fUKLCpYz/vhXEGMTwkPIM8EOXoNNBSUuzmR934sPMgnQD7RcRcl3nPfuDwma8uAk3AiK5cITetsHXCu7hEWOurfwkIreVONBb8W4rHdlYjvfuEB5JkgR6+BhoJyzyRysq3Cg3wC5BMz4NPEu+5ql8dkxCFag3qLPi00rXT1gPMVFz3Rc5quWhOaayiIZa0Qj+XRRGxfEh5Angly9BpoKCj3tnwX+YR8AvnEjNuVeNfd6/KYjHcGBD8malpl2+vAgHP2nLDQYb8OzTUUHA/m0feiBuSZIEdvMw0FaUvDhdNRLJaz+Z+DfALkE133WKL+4UWXRvPuKQj+60LTausKXpJXCg0dFVvH/xKaayx41wfUyD5IxNVi94A8E+ToddBQkHZ3Ih97W3iQT4B8Yg7ed/tcGs37pCD4dwhNqy0pSKZfExo67MdZ+TY011jwGyEe6VmT6r22RIgAeSbI0WugoSDt5USO+5TwIJ8A+cSMuDikZ4ugQesEvtN2Dzh3cR6zq4SGDvuP0Ox6BT8T4qFcm4jlx8IDyDNBjl4TDQVpHyVysluEB/kEyCdmyMnEO2+ZS6M5RwqCvlNoOuGhYHFRZtMfQzONBF9n5UfCW0ti/l2euMC4bsjKE/n1FHuLnQoLo1ViOZ2VL8LCENMtWbkrTG8Uy81ZeTwrb2TlcFZO5PsX9/NMvt+f5/v6QlhYVHIa053dmW9/X/7MO51/UCzu44dhYd2R+0PzC6LJM5Gjy9GHoaGg2GWJfOyU8HT6XdkvLmIaR4g828Bvx7xkfc9xVzm228PCaJY4vdXJnrwnLqy6N8+NVsgnQD5Rs4OJ996dbdzh+JF6W1Y2ZOWVngdtfHDWsWDmrflH6Jn8pbU//0Ct002JoN/nfuyEawrOX7xmlgsPHRaT2L+H+hsK1gjt0DYm4rlVeBhRfEfFxoFPR7iPT+QfrFdPYD+vyxPxYyM+c+LHdGxYaLqn55I8nv8YIZbx313ckxueqelZKc+cnCvzmO7IP6qOh/ONWN9NsCBHH5eGgmIbwvgdN3orfL8J5xvlYx3Gm2GhQf66GY5hG9+Vi2JF+6NhYU21xe2+VeN3Vez4s2vAPZZ6Hj2clc8qxij+7nOhmc4c8gn5hHxiPvOJnYlrZMO0d25Z/hLYlD9cY2+xc4kd3j/m9m5O3IgP13hc2xLHcPUMXmSxF8a9+XEfzF/4iw0xu/I/H8UlWdmclfd7HqKxB8L9Ezqu4wXn8HHPVDruJ1n5nxoTjv8S0pFsT8T0AeEZmGA/kr9XPul5L8T//DiP560D/l2sSH4s//P4wf9O/uH+zox+pB8vSHgP5rGLieGePGZF11/MxV5qKEm+Nt9+Uc/NuJ9v5CV2Fjla4RkUO4Dc2MC+rgzF8/bGaSr25vGMcT2Ux3lQg8ZbPX9WR6XcvOWZg671m/IPmcXcs+45Zdfnz4jvWlLk6HL0cWkoKLYjce+V1RE8mNdhVL2XY33GrE1r0cZ3ZcxfYm/hNwvql8ZpKLg0f9btTtxXRQ0FN4X0NFep8m6+7TrJJ+QT8on5zCceS1wjL06zcqSsUaCojDOqYF/Jb6+q6WHzTShuMZ8VsdFlS34Tl52zt0f4/QfyeH03xRt3bzB3OLPrv2pKNv4UpjMFyCxIvZN8uJ93T1ioCB7mI7z3Q+qLgr/3ygzF6MYBH+ln82T+psS/i3+W6v0Xc7UbatzPpws+qmPFwe2Jf3d9fr5Sva7O5XlJXT3ubhuQz53Lk+erEjng6vD9Xov9ZZ08cyjX5TF7Mv8Q/ajg++GpGrf3QYs+6Ef5sJejM4iGgmJfJ67nqxLPivdGvJ/j/XPXjMSuTe/Kxal/9obyXtrDNhTclL9n3hmiDqu/oeCJEeu/+jtG1JXnyCfkE/KJ+c0nWjkF8sd5BcnOvOwreUH3lpfH2O7xkt9+o4ZjW5v4/X0dv5jiC/KlMPyQwmGT0G0Vfu/oBI73ucT2bwjQbUtLEvSq6xL8UChHluqBdqXw/O/79NOCRDT24Lu252Mpxiv2jPgq/zsxoY1zw6bmHZ6V6bIeHlABFD8kq/YEW1ny4RpHX9w65j5emn+UD/rtYSoDrqlQMfNOGL/H3TUDPlxiL6c7hviNRwv2b708M3ktx4+TA/n7ZZgKlZtq2P5dIb24W5s/7OXocvQyGgqK34FF19IXiQqWcZ8VsSL7zo7Hrg3vyiX5szuOCjk1RPzfqmEfqzYUxG+uXTW+D+paX0E+IZ+QT8xvPnFLybdUq6ypcEEeD6O3oh4p+e2TNRzDa4nf39bxi+kf+UP2vfw4H8gTpQ35Q7ish2cVuys+hM5N4HjvTWx/i+8NZsAPQ/VG2v4Spy76qRA28tH+XZjeorJtECv9By2wdKRCwhYbBhaHdL+QeI6fnZEYvxDqGSnxeoXc64oR9/HyMLjBJ1YujDKSc2mFXCFub5zF/waNYNk0wu8MWiRt3Dl/ZznPfC2MNl/v8Rq2vTpMfp7gOj/s5ehy9FFzjnlvKEhVAr864O8/XON9fSyMPl1HG0z7XXlRGH2do2EaCm7Ny2LeeH2oNtJ1eb6Pb4YLO3PEaVWu6vnNFflzu0rP7TOhng5F8gn5hHxifvOJZaHZevHarQjljQWjDtt+IJS37I/rizC7c07HoUcXJ/78UElsy6YneW2IB9wHEzjeGxLb/8z3BjNi9YhJxi+Ebr5ezhMSe5ANGgb99BC/cW2eWJ5KvFcOzkCstg44ru0j/tYdFe75XSP8buzZXzRv8eoxj39Pyf5+EkYbWXB7GLzGw6gNS2/UnAvOcp7Za2leGfNUKO8JuGvMbcVnxokWf9RX+bCXo8vRy2goGGzvEHUOG/v+POYrL+bv0GU9+V3839tCtV7MXZ0GsQ3vylgRHyscH8/P1d35fx4I9TYUFNVZlVUGx0agN/ueTbdV+O0XK+z/8+qt5BPyCflEQ3nBudDSDnW3lFwwe8b47acbrJy5KtQ3FKeLVpUc/9rEv32q7wG9In/IxFEm/dOjxAt6EkM1l5QcTxcXoqqzF0zbyvHAqP44ZKx3CNnYbkzE9705jcnWgo/OtSP81qGefz+LC1Q9NeCY3h8jqYv/rmzI/rkwfM/Ht0P900iGnsqYsrlfR5kvdWcYvYfUIFf0xfbhMX5rXvPMskahcUZpxGu/Sg/Ori4+KEenrEJgnhsKliTyhHN9lWX98znHnGV5ye/fVKHSMFasXdrB2LX5XRmVzSTxVg0xeKvCNnrn/L64xvfeuFOyyCfkE/IJ+UQnp0HeVfJCXTbGb99WEJTDY+7z+pKL7Iow+z4Nw6+e3dujuah1PPbMiMM/4zQL103weFJzyz3YwfOjoYB+cW7Wb4eI81/CwjBaxjPL84IOK344DZpq6EwYvdf51pLr+PoOx+vOgrzo2jF/d2+F+3+YEZ2bC34j9sC8pKZYXBfSU3jF8syQvzloOrZx17Dq7R34nDxzaG+E8l6bo3qyIzmOHH32c/SmaSi40O2Ja+hIz9+LnTsWGxSGXYj47gr398MdjF2b35XRQ6H5hoKdFZ/fm0f47Vg5Wdb7fZy59OUT8gn5hHwiNfrqrrbu9A2huda+KPYA6J8v7rUxf/OVkn2ehzmnXwrD9eyLL8HFRaZfb+HxvBOaXfx60jQU0Cu24P91iBj/Myw0LDC+9TP2bBnVJaG419e6MX43Nefw1x2OV8xdjoZmeuhXeT9Uzb1SCyS/UHNMng3lIyGqPreKpgTbPeY+Xh3qmfd3XvPMVC720Ri/u2LAx+E3+fl+OK/guzycH0b/8AjPkqJpT9+Uo8vRJ0xDwXDvj8W5qWNv/8VpkY+F0Ra3fDc0O93JpLX9XRndFppvKHg1NNsIdLDktx+ST8gn5BPyiTGk1opY1+YdTw0Z213D7/cPubp3zN9LPcxPzUnCleo1cabv78YX0Hvh/JQJS1t4PKkelp938PxoKKDXfw8Z4/8nZLVJ9XR6dU5isLznHdBfxu1Jti3M5tRZg0ZKnAv1DItdHtI9ar4L1ebWjVLzl9Y9muPiUL6Y4YGKv7Wy4N9/UcN+Lk7DtH2M35jHPDPmiql5oF8c47df7PtIf7ikcmRLKO5xXKRoZM1OObocfcI0FAxXOXRH33UWRxLcMOJ2Hg3la+p0SdvflYu5QdMNBZtCvSMa+z1W8vvyCfmEfEI+MY7toaPrlKQqNcdZLKdX74f28jF/K/WBfTTMh6UhPUxuVc/ffbYn8Wrr3F+pIYXnWvqgG/We0lAwX4YdHvlrIavV84lYPzEn74qi+evr6BnzeiK+93Y0ZlcXvF8P1biN1Edv1fn+b0r8xpcNxaZsVEEsN1b4ndUVKo1G9UgYv6FqHvPMsoW2Rx0afWk4P5VIvLZXVPg3r41w7+0IkxlZI0fvfo7eNA0F1e+HxXqGB3uup3Hmyr615Dl2umOxa/u7MloWmm8oKPuuHreirWzaqnGmKpVPyCfkE/KJZ0K9U6ZNzCUlF+A9Nb5ADtX4W981/CHfdh9UeGHeHOqbRqpJZUMKb+/YudFQQPSTrPxriNj+tw/u2qUqsu+fg+MvSshiEnl5Db+/LxHfSzsas6JREnXPbTxoOPHeUH1dgR1h8tMrXB7K5/KtMr3kpaGZIemL+zjOEOZ5zTOfC+k1y0btNLTYWP7mEO+3/mv7YIV/s7dlz3k5+vzSUPB960K6AvaKcH4h4nE7cFwUyqfI65I2vyurvjO70FBwWUPvffmEfEI+IZ+IHhzzu2mqUsOixh2StibUM8dbtLLk4to/R4nXayE95UNMlj4P3Vi08/GS87rBdwcd829Z+SpUbyT4Mv831GtXmL0e71VtCs0Pc/y44Pc/7GjM4nvzVMExXdPA9q7N32/3h+HWJVkW0sO6mxwtc7jkWXaq4kdgqpfd1hquy1GnzpzXPDM1t/eBMX435qFxuo9hRhPvGeHDvmgarnumFE85+vzSUPB9qTnaHw3nF3msq9I0da2e6WD82vqu7M1Hut5QUHYMo47SlE/IJ+QT8omo02smPhKaGxb1XM/L+aIxf2ttycW1Z44Srw2JOHwYzs+xXFfP0SY9WHJeNwfojtjL4U+heiNBHHXwE2FrRKrH+yx/tN8Sint+H6lpG0sS23ixo3G7L3RjuoJ1Jc+UJhvBypL8qvfWzpLf2BamM8JqHvPM5SE9UuTxMd6F8Vq4csh/d2CED/sTod4pDuTocvRRaSj4vk8T185TDdwHqWv1ZAfj19Z35aJZaChYUvL7x+QT8gn5hHyioW+LvW3f+RUlJ+2GMX77o1DfytvrS/ZzllfL7ndVSA+tXPzvGztcOfNdjdcOTMqvw3DTOW0UssakRsvdNaPHHBeW+yJUm89yHLcltrGmo7HbXXA877RsP8uG7jYZ/1UVnmlVGopurfA7sYLpjgnHdh7zzHtLjnnlhPfnwxE+7ItG2Fw5pZjK0eeXhoLzrgjp9QIWR94+VNP2lpZcqx91MIZtfVcumoWGghCamXZXPiGfkE/IJ0L4/gw7dY6ymZj3Egfw5Ii/eWPPb9xUwz4+UHJx7Qzz5XhJPD6YkZfKngDdEHv6DrMuwQ4ha9RbYf7mQXxlQs/SJ0L9849O24mOvIPeK3mu3Nnw9s+UbP9gxd/ZX/E5uWeCH2jzmGduTxzvP6awPyeH/IhKVQ5eNMW4ytHbZ5bXEDvYwnjfV2G/361xe2VTvewO3dTGd+UiDQXyCfmEfGIe84lhpBb4frMLB/BsAwewuChgXVMdPBT0aum1pyQeqzpyHGXTKOwP0H4/DsOtS/DulJOOefB1Iv6XzODxlvX2rrMnz5sNfhROw1Ud+pgrq6hvuhHs7VDP9A5xiPSxis/LuPZBnKai6UaoecwzUyOQptGY3T9tQdmcu6kFP+XocvReGgoma3eF/b5xgtfq0x19RrfxXblIQ4F8Qj4hn5jHfGIYqevqaBcO4JZQ7wrlsRLmdKh39e2yF8X2MF9ScwW/2aHjKHtoHAzQbrEHwrtDfNB9GxYaFmjWN6GdPUOa8kGYzByIF4fioblPdTR26zqSW1xc4fnS9IiCnRX2oWrOeEdIL8zcXz4LzU4bNm955rVheutdVL2+y3oBr058u8jR5ejD3N8aCupVVrld99Qrz5Zsb3WHn9Vte1cu0lAgn5BPyCfmMZ8YxvIGni8TdzLUN5/zM2G8leI9cKslDbMwD6OGArru90Mk73FqojVCNvV32rIZO9ayuVBvrnFbqeHUt3Y0fqkFttrU66vKfMVNV4Y8W2EfLh4yBximAmSx19HVDRzbvOWZqeONPfEmPfJqUF5bVplYtEjctBchl6N363rXUFCvG0v2Nz5frq15m2+Gejs9tvFebMu7cpGGAvmEfEI+MY/5RF3PyZNdOYjUEMEtQwZjsRfBYxNM8OZt6qEliYShSwmRhgK6bOOQSfsWIZuY02H8Hs9d8WniWN+veVtvtzSRHsfW0I0F59ZUeMY0vWjmAxX2YdiGqbtCumFvUIlTMD0b6m30m7c8c2/iWI9MYX/WjRDz9S39+JKjt4+GgsnZFCa7RteykK5En5W5r9vyrqxSAaahQD4hn5BPzGo+MYzU2henunIQD9X0oH8y/zdf1fxSejBYzLjfO2EyPUg9NOBCcc73b4dI1v8crEswSam53GfJ2pLr7uEat3V1mMz0RpO2I3Fc+1q0n3dXeM40Pbz73gr7MMo6CfF5+lkYvoLsi1DfFAvzlGcuyT9Q2tSoPWh4/bYRz1kbemnJ0dtFQ8HklC3Au7Lm7W0o2d76Gfv2mPa7cpGGAvmEfEI+MY/5RF3PmDNdOYDUYn5VW6vicPPF0QSbat6/+8Jk5zrsgpcT8Xh8Rh4a+wK0T5xv7u9DJOix4fSHwjZR89JQ8E7Ju7vOxqkXE9t6tMMxfCNxXB+2aD+rNBQ80PA+3FNhH24a8bdjDvlaGK2iLJ7DS+WZlZVNY3XHFPZp0PoXG0v+zeYWf9jL0eUdkxrp1Sap3q9Nzamdapg4HmZvFOm035WLNBTIJ+QT8gn5xOjPmDNdOojUauW3VPj3i3PX1j2aoMrH6Z4wf7bOQDzKeifu8t1BC+0Ow61LsFrIJu5cmP2GgrLFw+p8D8TGsVSPoes7HMddHUni7qrwvNna8D5Uaay4eMxtrC7JR4vKP8LojRTzlmduThxnnEZsGhVrb45QCfRaiz/s5ejzR0NBCHeWXDP31Ly9FSX53nMzHOtpvSsXaSiQT8gn5BPyidGfMZ1qKEgNv3+kwot6cd68xxrYt9tC+YI986QsETvRkeMoGy46b2tP0H7/OWRC/piQteqlPEsNBWULy943oQ+BEx2P486SOLalEeTyCs+b3Q3vQ5WGgjo+CuOcnk+F4edjPj1GRdQ85ZmHW/jROaiSdf2I9+60P+zl6PNJQ0EIzyeul6MTzoPO5u/NWTaNd+UiDQXyCfmEfEI+Mfoz5lyXDiJ1AsvmUnsl/3ufh2ZaDsteRofmKAmLQwa/rpAErOzAsZTN4fe07w5a5OdhYYRA1UT8j3kST3teyrPUUPBhSfJxSU3buSwr34TpVU43rWwI/8aW7OeSkO45GctHDe9DWS+5uj+o4rX3coXj7i9r5ZnJiqVUPB+Zwj5dM+J53NPCD3s5+vzSUBDCe4nr5YUG6gaOTXB7bTbJd2XVd+Y8NxTIJ+QT8gn5RNkzplMNBaneah8k/t11PQ+J+xrcv9Sc01/PUTKwt+8FVhSTBztwLI+VPDQ2dOzczPJiacfDfItrDHw1RLz+FixePE2pOXJnQVnv8iM1buvlkm090vFYPt6hD7ovS/Y15mJNDvNeH6azGNk1iY+4og+7a+SZA5XNE3v1FPapqKNS2eKbRXOTT3M4txx9fs17Q8HykK40XFXz9jaFdC/by+bwGpzUuzLSUCCfkE/IJ+QToz9jznTtQD4Pwy9ofCBMZtG/txOBPjUnCcBD4fvD1h4J3V4o59XQvgVwmkxoNBR015+GiNU/G/ggor4EfRaUVdi+UtN2rg/lPdRWdjyWZfNmxuNvy/QFVSoA7mxw+2U9gl5q+Pjjc/Wdis/hUUa6zEOeuS1xjF9MaZ+Kpj69suTfHWzZc16OLu+Y54aC1Lv085q3FdfCORraPxJwWpp+V0YaCuQT8gn5hHxi9GdM5xoKUnP13jjg76+e0Mdp9Hpofl7cNosLVy7OQRgXIorDkW5IxOPLjl9v34X6F8VumoaC2fTrIWP1776XW/vBPisNBa+UXIPra9rOB2E25sZMWVnhnn52QvsSe9xcUvLnZfv6VIP7tzWMt1Dl8vzvba7hA+pUKG/guUKeeYHPEsf36pT26esR430ocSyTnvZPjs68NxRsT1wrL9e8rdTaBO/NQCzb/q4MQUOBfEI+IZ+QT4zzjOlcQ8F9ofqQkHjDfRImtyjL/SUX2BUzfIEtCefnfYwv9Ft6/uybDsdkX2Lf/9HB86ShYPb8Igy3LsFvfSu3wukZT873lVyHt9WwjafD+Z6ARQvl7ZmR66XsQzq+Z5uexmDx/ZGaV7lKo8Y7De5jakTD2QofU4uVH3VM53RTSM9PPcp0mLOeZ15RcnzrprBPRYs+VpkX+EjiWK6To8vRJ2zeGwo+T1wvd9W4nasTOd44U+m0SdvflZGGAvmEfEI+IZ9IWxpmaGTRNYmD2db3d5/ouYivncC+XVfyQJrlROy5nuN8ou/P9obme5U2JTUssosLZGoomC3XhvScgP3l3WBdgrY4GWa710LZXPXjHmMcQbi4zsNDie08OiPXS5UpfbY3uP1VeSVTTBrLGiQ+CtObKinVe2zXEJUfVRoVxvkoHPWczXqeuaHkupnGs/GNgv05XOHfHq/hXN2Uvy/WyNFnPkdv2jw3FFwV0o3IdXbQOJDY1v0zEs+2vytD0FAgn5BPyCfkE+M8J0928YCKbpTeVu34IXsiTGZO2l5fz0Fy0O+WkF4oMDUVwestP7aTM1YBpaFgdsTE/K9DxCeuS/Aj38mtcSJxri6egeM7XXI9jvuButgz8Pn8WVy0nZtn5Hp5oOJ9fk8D214Rzi+U/nSFv/9ohf18ooH9vCSMP7/o8gZimZr3dJQRL7OcZ76ROLbDU9iflaF4DZSdY37YP1lxHxanMBn1w16OzqJ5bihIdSh4q8btpHppb5uheHbhXamhQD4hn5BPyCeqP8tnom6tqLXqdM/feS3//46F9Hy6ddsRml+8sW0X12LP0a/zCoV+qxIx+aTiduJIkklPx1GWYFzvm4Mp2h6qNxLEqYl+KmSt8lXifF02A8d3NjTXULCYA7yfvxdSOUHqvfFAwTurjWLj0akK9/qJmt9NMX9aXAfiy1CtB9ayUD6NwGcNxCjVe+yjERLmHTXtV2re1n3yzO/5InFsz5T82ybu5bfG/HBMfdhXmYIrPr/+kf/9UUbhyNHpNc8NBbsT18oLNW0jjloomnrjrRmLZxfelRoK5BPyCfmEfKL8Wp+pKZeeSBzQVX0X6cYJ79u6ml9ybde78Eeqt16qguOSChdwfCB9OOEHxy2JfT7qe4Mp2hiGG22xRcha580wXs/nrlZIjLvw1pZwvkL8qpL3y5uJ31ns9Xe4QzF9ueL9frSmpDY2WL0XRus1+ESF/Vxbc3xSQ56r9p7qrfyI1/DFDd8Pu0b4rVnNM1eUXC+3JP5tnL/6WM0fc4+E8ddZ+arkN24s+feL67CclqPL0Rt8Ds1DQ0Gqt+i9NVU0vR+KFy9ePmPx7MK7sqzy79Ma9rfphoIlodmGAvmEfEI+Md/5xJ2JYz/UxQNaHdILk3yY//cPp7BvSxMvuVmbGqW3996zY3zAly0msz9MZ9hPqnfiKwGmIzaEfhuqNxL8IdQzfyj1Ohgms6heGz/KY7lphN98fECMbk5s4/mSD6PTI+7HtFwZykdq9I4sGKfyI85d27vw494RPm4/LdnHj2v+KCyKzYERKz9i2VTT/hX1BHt2hN+a1Tzz3pLrucgN+b38ZaivMm5Dyb12puJH7MGSeyB+pxStG3RXzz7sHfEY5Oj0mteGgptL7sOVNWxjR+Iev3QGY9qFd2VZQ8HXNexvWQXwuA0FZccw7jtfPiGfkE/Mdz6xJnHsB7p4QPGhVjTHV++H6aop7d/ORMBXzMhFFRdRXRxeWaVH5uOJmGxN/LtN+d95ewrHuDWxz7f73mAKfpCVv4fqjQQx0fk3YWulVCK1dgaO782Sa3PYJHBTGDxk+PEhE9I1PcnyvR2M67NhuNFEe4esBLkk30bvh+OxEXOXmxO5Wt2jPrcU/H7c92GGWPdXfnwV6lnwruhD/FZ55v95IXFMRfP3xmNdHEp/25jbX5J/TL9d4b46UMN56p0Wa3VPRcH1eSx6751H5Ohy9AafQ7PeUPBkSC9qOm7P1WdC8UiCS2c0pl14V15W8uz9puH3Vh0NBWXHUEdlvnxCPiGfmN984p5Q79owrfBxyY2ydYr7lhrx0IWKifjyT/VAjknPZ0N+hKd6c3xZEsf4cLpyCnE4NOT+QpPiPfmnUL2CMI46uEHYWmtXx98TZcqmyanamzwmu6+E4rlw9yS2cUXf341J++Iiy093NK7xQ/zTMFxjweL8pTEJv6PvY35p/pzYkF+Tgz7S14yxv4+F8pEPl48Zk6tD8eLZq8es/Bi1J2P/R1bd6zSsnsHnx74hjyn2nDuS//lzY277mVA8t/g4DZ0PjXCvDlprZbkcXY5eg3ltKHgzjNa7uIqiqUBj5d/FMxzTLrwr7yp5tp6rIQ6vh2YbCtaE5hs75BPyCfnE/OYT6xPn641ZrGSJQ8kumfL+FS2g8mqLYxpfRkfz/TybV8DcOOCB0TtncdUpMpYkPuQHJak35snbd3kFxqQtCcXDxJ4OMHm/GjIZ+I85j9cvwkKl8mLZ1LL9S31c3D8D8b+zwjVatoBgrMD+IHx/rsSlFd+1/QsmP9DzTH99inHZkifbZ/OPklF6qsQeQifD+B8MVcrmGo751ZJtjNt76HDB7z5cU+XHufzDZ1TPN/QB3sU8c5TjGdSrMT4HFiv/xl1nZP0I90XVD9krargHX5Kjy9FrMo8NBUtDetqPcaYpLlqL57mOxGacfKQL78r7Kzxfx52Hfn/J74/7PCpbA6GOETHyCfmEfGJ+84kHE+fqta4eVGpYSxtaP4uGOX7e0nhelbipD+U3bryQvhwjEUq17i4uvrgk39biA2P7lOJxe8F+ng2zM30U3RGnUPnXEInA74UsvNXymGwOzVbOtsHnFa7Vg3nyudjL/aL8eu8fKfBmGDz3ZioZ3RYWpnHa3be9aXm24J0yyjSJa0PzjQQ7azz2sl53u0b83e2hnqmtUpUfiznKVSP83k0FHyB1DOftWp5ZJnUv94odgRaH839VQ0729JD3xXtD/v7BMe7B2LvuMjm6HL0m89hQUNarfJScYGmeXwzqqNiVNabGzUe68K7cXeEZ+9gYv19WIVrHHN/7KxzDLfIJ+YR8Qj4xoi2Jc/VklyvO2rzowsWheNjRyhbG87EhHzajxHnjkNt4PxQvyjKNBKrLLet0V3xe/HOI++Zvob4FmLoqPjf+p8aPgSbMZAt+n/tCPRXWMeEsmvt2mN95d4rvlBDO996pq5J8Xai+uPGwpYlrcEvJNg/lHzFVKyneCIOHVY/TI2l5Yv9iz8s7h6z4ODbgd46Eeqak6FqeWSa1nsU9+UflPeF8A2Q89jqm19sw5L3x4AgVYKPehxvl6HL0Gs1jQ8EdJdfxJyPcz5+EwVM0XNahuIybj7T9XbkylK+RFEuck37UysCHK/x+zNGuHfH3b6h4DDvkE/IJ+YR8YkQzOcPBNWFwS9mVLdrHoguvjb1Ft4ThWj9HqYi8bIhKjfjivnyK8fio4GV/te8MJij2WnpriHvznx1N6Oo2aE7PVS3bx3tD/b2r22h/GK/Cumx6ojOheiPBtBvQivb10JiVIMdCfQ0EcR8faTAG8cPseEjPF/1U4v0fz2EcLfBlGLzuxbjTCCyvEKO4QHRqioarw4WLxy2WOKy9zqkxu5RnljkxxHV6MtS3wNyKipUxi3NljzLNw6sj3Iv75ehy9Am9g+Z5jYKqPbJjbr0jDF489LYZuhaq5iNtfFcuyXP9Z4Z8n8Qc6ukhvp/idmIjwemKvx97qg870uTuIXO7V8L4DVXyCfmEfGL+8onUWn/3dPWglgw4mIdato+XFjyoPm1hPFeH6i1+l46xna0VtjHqsMW6XB/at0A28+l3QyYCa4Tsf/2mLy5xdMHSlu1jaoGyAzN0LpaH4jnk6/iwej9Um96oDYsKflawf7tr+DDZE8ZvJHg3TKahMX5AvFbhY+rj/LjiFEi78v07W/CRvynUM0/v8iHidSq/V3fl+7gnpBeafqGmfexqnllmR8W4x+k9bq552y9W2G68Xm8d8ffjiKh3hri23ul7ZsnR5eh1mNeGgmWhuEJ68R3yaN91Hf9NbIiPUy8cCYPXNljX4ZiMm4+05V35UH7+vgnVK2jLFnuNz9/+ucnjtfFUfgyjds44lsc3VtQOapyKvXdfL4lN2Tsqdi6L02KN0ngln5BPyCfmL584lDg/q7t6UP0NBYdaup9PFQS+jb0Pynp+7grj98i8pOQFGFsur5hyHF4KxfO6waQMO2zvN0L2f/4aLpyOqW2uCfUNhe/C+/r5ih9xsbf55lC9Yv/xkkT8mRbFoWhdiptq+v344XlwhI/ld6ZUUXRNnoyfCKN9FL+fPyeX1bhPy0P90zjFCpIbGoxjl/LMlOtC+SLdMQ9tYs7YpSU5cGygWj/mNi4O1ebMfiUMbtiWo8vRxzWvDQWLYoVUrKStsn5SUX7yao3v7C7nI215Vz7awH4MWrtiXc2/v23AsZyq8fdHne9dPiGfkE/MVz6Ravjs7FTWvQtPxAO8vKX7GW/OQSuv72vp/m7Kb9zTeUJ5In8Q3VHjNuLN93JY6DF6Jn+Qx4ae+1pw/MsLXiyPBpicH4bh1iV4K7Svx/w0Y9cfnz+0cD+XhHSPpln9SI8fp4fzD6Iz+bHGYZ+xl9m9I17Hm/IP/8Xfiw0tsUdPG4eNxkqGcz25y/oGtnFZ/j7dkcf6mzw2Z/K4f5y/1ze2JEbxXoi9VuKw9735h8Wpnn2O5/RoXokQRyJsmPDHxZJ8e7Ey7bH8Wj2Q53bf9ORLi/sah1Hvya/LScS3a3lm2cf9zjz3XIxn7Lm7NTTb2LJobX4NnujJT+O9cn2N24gVLm/05MCLz8D4zFpZ4VknR5ejj2reGwp6XZtf09vzZ+WXfe+dk/m9tju/726ZwRjUnY+0/V2JfEI+IZ+QT3xfUeeyc10+qN7hLG2fP+nuMDuLw8y6QT0s3hMWJuii/Jqr2kgQP25+IGz/5z8HxGhLS/c11XtIw89s3+MrQ/3T0DC/5JnI0SmjoQD5CPIJkE9EqZFhx7t6ULFX4uICMts7ss+DhgcdcI+2Smz1/CZcOK/iNULDBP0hVG8k+FdWfiZk3/O3AXH6eUv3NdUgdKNTCcgzQY5eEw0FgHwC+YR8IprJ9RIXF0aM0wtc1KEL8uswQ4tEzKDtA87P/cLCBP0qDDcH5X8I2fesKojTDzuUiC+WdU4nIM8EOXpN4sKvDw8oVwkNIJ9APjFXNoTieoidXTygZ8P5Vp/rOrbvdw44CXEeuIvcr1M3aAX47cLCBMUhnf8TqjcSvCFkF9gRujV07uXE+TXnMiDPBDk6gHwC5BN1ejYU10M81eUH1n0dPSGD5sPa6p6dqkvDwiIrvefk3WCOcCbn38LgKXOKyl+DdQn6/SgsTMXUpfkGH0icY5UggDwTObocHUA+AfKJOs3MzAaXZ+VYvuOvdvykHBhwMu5y77bmfMTW8suEhQlZmr+kqjYSfJuVa4XtAr8piNeOFu/z3YnzvM8pBeSZuJbl6ADyCZBP1Oj9UFwPcUNXDmJJVo7kO/1O/r+7LK4w/UHfyYiNIOaInLz+ITdHs3KlsDBBj4Xh1iX4hZBdIK5B8G1BvB5r+bug6Dwfc1oBeSZydDk6gHwC5BM1OhMG10GcCx2qb3813+kvw+y0+qzIymd9J+Wj/GHMZNw34IFxtbAwQT8Lw61L8FshGyg1dK7tLeInE/u+zKmdWUuEAHkmyNFBPoJ8AuQTE3RdKK5/+KgrB7Ex3+ETYfam27h8wEP3kHt5IuKQubM9cY+NUFrGmaQfhwvnyUuVtyRkA/08DF6bYLG0fdGtg4l9v9PpnQmxwWdNns/sDAs9s+L7Z6XQIM8EOTrIR5BPgHxiQu5N1D/s6sqJjTt7Oiu3zehJii20H/WdnDdcu42K11JvL94P8vMAkxIrr/8aqjcSfB0Wptfh+2LDSaqx5csOHMMrif1/xCnunPX5B3hcjDquM3Gs4NweFSrkmSBHB/kI8gmQT0zQC4n6h8ensUO3ZmVbWFhcMs4bvbzk7y6e2LUzfqIuCQu9hXtP0HbXbyNu73tgHAh6aTN5W0L1RoLYW/7nQjbQH0pi96cOHMOGxP7vdIo7J/a2Oh6K5310bpFnghwd5CPIJ0A+MQ37E++ENZPemSfC4BbsVQP+7h09J3bDHJ2wbX3xed01XKs4QuV0T3yfExKm4N9DeqqcLi3GO02/rRC7/+zAcVwfZmCOQAa6Mf9IH3RuNwgP8kyQo4N8BPkEyCcm6HQoXsh46SR3ZGUorgj5JisPhoU58y4NCytSn8v/7N45PGlxsY3e1q99wYKWdbg/nJ+fLA69XC0kTEFsGP1nqN5I8MakH9Yd8duK8VvTkeNpzcua2hX12DD0FXkmyNFBPoJ8AuQTk9KqToqbQvWKscU1CdbO8cmLq3Af6YnHO2GhEYXRbA7fX3TnciFhCn4Qhlu8+Kv833Dej7NyeIgY/rgjx5Va0FiC020fDTinHwsL8kyQo4N8BPkEyCcm6IFEvcNrk96ZZ8Jwi3be5Pz9r7iQxGIr7Z3CMZL4gDiVlRNZeVg4mKLfD/Ec/DYrPxGy/xMbTH6Tx2WYGHalN/7mxHE87fR3Vrz+zg04p1uFBnkmyNFBPoJ8AuQTE7QrFNc7THxGn1tDtYqdw0HLT78rwsIQGkZ3r+uKKXssDDeq6pdC9r9+GhYaWP45ZPxi+XOHjvOuxHHsdxl01t0F53St0CDPBDk6yEeQT4B8YoL+EYrrHaYyFd0riR2KLT+POmfADPp5Vv4nVK/g/s2cxSf2cvpRWGgUiAs9x6nq4toMfw/DNw70lt92LAZnQ/FUfEvcRp30fLDuBAAgHwFguq4LxXUnU52KLi548nZYGBZyJisfZOWprFzinAEzaHlW/hbGq/BWRiu/7Ni18mbiWO5wK3XSu2HwyEkAAPkIAJPySCiubzAVHcCE/CGosJ9W+WnHrpUnE8fynFupc4rmA94sNACAfASACdofiusb7hIegOb9V1BZP81yUceulxsSx/K+26lziuYDvlVoAAD5CAATYqpjgClbl5V/BZX10ypfdfS6+Sq0bHEhRvaCJAwAkI8AMGX3hOJ6ht3CA9CsH4Z0ha/SfPljR6+drYlj2ujW6pRB8wHvFRYAQD4CwATtDMX1DOuFB6A5cUjX4aCiftrl1x29fu5IHNMht1dnLAuD5wPW2AMAyEcAmJQ4guxkGFzHcDZ/VwDQkN8FlfRtKL/s8DX0dcExxQ+9S91inVA0tHOl0AAA8hEAJmRdKK43eUN4AJrzy6CCvi1lVYevo1cSx/WI26wTXhpw7o4KCwAgHwFggvaG4vqFu4UHoBk/zsrxoIK+LWVph6+lVYnjOuJW64T3Bpy7ncICAMhHAJiQFWHwFHQajgEatDwrfwsq59tS/joD19QnieO7xi3XakXzAW8QGgBAPgLAhGwKxfUKzwsPQDP+EFTOt6n80QudKSqaA/IyoQEA5CMATMhnoXj9w6uFB6B+vwoq5ttWnpyB6youWny24PjiYsdL3HqtNWg+4I+FBQCQjwAwIXeG4jqTA8IDUL+fZuVfQcV828q/z8j19WriGB9w+7XWkQHna6uwAADyEQAm5M1QXJ9wu/AA1OsHWfl7UCnfxvKjGbnGrk8c4wduwVaKi2gPmg94rdAAAPIRACZgZSiuS/hQeADqT77/FFTIt7F8O2PX2qGgF0CXrB5wns7mz4x+q7JylZABAPIRAGq0K1GPcI/wANTrd0GFfFvLezN2rd2WONa33IqtM2gR6sMD/l5cg+LLrLwgZACAfASAmlyXqEOwVg1AzWIPHesStLfsmMFr7nDieG9xS7bK7gHn6KkBfy+OFPksKxcJGQAgHwGgJnsS9QemoAOoUZzn7XhQGd/msnEGr7tbg1EFXfHBgHN0c9/feTkszBt8k3ABAPIRAGpyY5if2RcApu4XWfkvpdVl5YxeewcTL/w73JqtcXrA+VnS8+eb8/9vk1ABAPIRAGr0TqLeQMMwAMyI6xMv/A+FpzUGnZ947i7Pys78f+8UJgBAPgJAje5J1BnsEh4AmC2vJF78DwlPKxwL6amx9gsRACAfAaBGca2ZLwue+SezcoUQAcBsuTQUr5HxdVYuEaKpSzXmvCQ8AIB8BICaPZ947j8uPAAwm+5PJACvCc/UXZyVbVn5JitnsvJVWBjaf6PQAADyEQBqtiosLE4/qI7giPAAwGx7MxQ3FtwuPAAAADDzlmXlkzC4buBUVq4VIgCYbXF+wRMFyUCcl3C5EAEAAMBMezkUdyJ8RHgAYD5sSCQEO4QHAAAAZtY9iTqBXcIDAPNleyIxuE94AAAAYOZcFYpnGfg8mGUAAOZOnI/wo1A8H+F1QgQAAAAz46JEPcBJ9QAAML+uzsrxgiThs6xcIkQAAAAwE/aH4pkF7hIeAJhvt2flbEGi8JbwAAAAQOelFi9+WHgAgCi1uPHrwgMAAACd9UTim/9Z4QGA0c3ivH2PJxKHLU45AAAAdM4jiW/9l4QHAEazNisfh4VFfmbRM4kE4mmnHwAAADpjY+Ib/0XhAZgdsZf3sbAwv/yRsDDXPM2IsX2/54V6coaPNTYInCkoz7gUAAAAoPWeSHzbm24IYIbEh3p/a3BsMFglNLWK8Tw8INYnhQYAAAAAgGk6GgYPHdslNLVYmZUDoXiInoYCAAAAAACmKg4VG1SBfUhoxnJNVt4IxQ0EGgoAAAAAAGiFz8LgCuzdQjOSK7OyLSxM3/R2Vl4OC6MzNBQAAAAAANBKm8PgCuybhGZoN4aFqZyeCwsNBr1eCBoKAAAAAABoqVezci4sVFwfy8p6IRnJZVlZWvBntwYNBQAAAAAAtNhFYWHh3SVC0YiLg4YCAAAAAACYW8uChgIAAAAAAJhbGgoAAAAAAGCOaSgAAAAAAIA5pqEAAAAAAADmmIYCAAAAAACYYxoKAAAAAABovSVC0BgNBQAAAAAAtEqsuF6TlY1Z2ZmVD7JyNisrhaaxeGsoAAAAAABgKtaHhQaB7VnZl5VjYXCl9VGhaoyGAgAAAAAApuazrBzPypkwuLJ6sewUqsZoKAAAAAAAoBVuDAuNBoMqrTcIT2M0FAAAAAAA0Br7w+BK6xU1b2dnSI9gaEPZPqGYaygAAAAAAKA1PgoXVlh/3MB2NBScp6EAAAAAAIBWWJqVc+HCCuutDWxLQ8F5GgoAAAAAAGiFu8PgCuu1DWxLQ8F5GgoAAAAAAGiF58OFldVxhMHSBraloeA8DQUAAAAAALTCu+HCyurDwtI4DQUAAAAAAExd0foEm4WmcRoKAAAAAACYuqL1CW4VmsZpKAAAAAAAYOpeCBdWVJ/OyhKhaZyGAgAAAAAApm7Q+gR7hWUiNBQAAAAAADBVsaJ60PoEG4VmYvHXUAAAAAAAwNTcEwZXVK8UmonQUAAAAAAAwFS9FC6spD4qLBOjoQAAAAAAgKl6L1xYSb1TWCZGQwEAAAAAAFNTtD7Bhoa3uzMMrhxvU9k+wXOgoQAAAAAAgKlYFwZXUl/W8HY1FJynoQAAAAAAgKkZtD7BxxPYroaC8zQUAAAAAAAwNUfChRXUWyewXQ0F52koAAAAAABgKpaGwesTrJ3AtjUUnKehAAAAAACAqVgdLqycPhsWGhD6rcrKVULWCA0FAAAAAABMxaZwYeX04QF/79KsfJmVF4SsERcFDQUAAAAAAEzB7nBh5fRTA/7eoax8FhYqtKnf1UFDAQAAAAAAU/BBuLBy+ua+v/NyWFjH4Cbhasy9YXBDQYz7EuEBAAAAAKApp8OFldO9FdOb8/9vk1A1ak8oXlD5TuEBAAAAAKApgyqmr8/K5VnZmf/vncLUqIdCcSNBLJ9mZYUwAQAAAADQhGMhXUm9X4hqdU1W7sjK2rAwSuNISfwXy6msvJ6VDVlZk5Xbw8IC0wAAAAAAMJZXQnHl9EvCU7t9oVrDQJWyXTgBAAAAABjXxVnZlpVvsnImK1+FhamGbhQaAAAAAObR/wfpUzMfcivWHwAAAi10RVh0TWF0aE1MADxtYXRoIHhtbG5zPSJodHRwOi8vd3d3LnczLm9yZy8xOTk4L01hdGgvTWF0aE1MIj48bXN0eWxlIG1hdGhzaXplPSIxNnB4Ij48bWk+eTwvbWk+PG1mZW5jZWQ+PG1pPng8L21pPjwvbWZlbmNlZD48bW8+PTwvbW8+PG11bmRlcm92ZXI+PG1vPiYjeDIyMTE7PC9tbz48bXJvdz48bWk+aTwvbWk+PG1vPj08L21vPjxtbj4xPC9tbj48L21yb3c+PG1vPiYjeDIyMUU7PC9tbz48L211bmRlcm92ZXI+PG1mZW5jZWQ+PG1yb3c+PG1zdWI+PG1pPmE8L21pPjxtaT5pPC9taT48L21zdWI+PG1pPmNvczwvbWk+PG1mZW5jZWQ+PG1yb3c+PG1pPmk8L21pPjxtaSBtYXRodmFyaWFudD0ibm9ybWFsIj4mI3gzQzA7PC9taT48bWk+eDwvbWk+PC9tcm93PjwvbWZlbmNlZD48bW8+KzwvbW8+PG1zdWI+PG1pPmI8L21pPjxtaT5pPC9taT48L21zdWI+PG1pPnNpbjwvbWk+PG1mZW5jZWQ+PG1yb3c+PG1pPmk8L21pPjxtaSBtYXRodmFyaWFudD0ibm9ybWFsIj4mI3gzQzA7PC9taT48bWk+eDwvbWk+PC9tcm93PjwvbWZlbmNlZD48L21yb3c+PC9tZmVuY2VkPjwvbXN0eWxlPjwvbWF0aD4F2I4PAAAAAElFTkSuQmCC\&quot;,\&quot;slideId\&quot;:866,\&quot;accessibleText\&quot;:\&quot;y open parentheses x close parentheses equals sum from i equals 1 to infinity of open parentheses a subscript i cos open parentheses i straight pi x close parentheses plus b subscript i sin open parentheses i straight pi x close parentheses close parentheses\&quot;,\&quot;imageHeight\&quot;:28.596026490066222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D555834-86D8-4555-8218-34C2E60C0696}">
  <we:reference id="8ba0e366-a439-4baa-944c-1a9790a138b7" version="1.0.0.3" store="EXCatalog" storeType="EXCatalog"/>
  <we:alternateReferences>
    <we:reference id="WA200002290" version="1.0.0.3" store="en-US" storeType="OMEX"/>
  </we:alternateReferences>
  <we:properties>
    <we:property name="mathList" value="[{&quot;id&quot;:&quot;1&quot;,&quot;code&quot;:&quot;$\\frac{1}{x}$&quot;,&quot;font&quot;:{&quot;size&quot;:12,&quot;family&quot;:&quot;Arial&quot;,&quot;color&quot;:&quot;black&quot;},&quot;type&quot;:&quot;$&quot;},{&quot;id&quot;:&quot;2&quot;,&quot;code&quot;:&quot;$\\frac{1}{x}$&quot;,&quot;font&quot;:{&quot;size&quot;:12,&quot;family&quot;:&quot;Arial&quot;,&quot;color&quot;:&quot;black&quot;},&quot;type&quot;:&quot;$&quot;},{&quot;id&quot;:&quot;3&quot;,&quot;code&quot;:&quot;$\\frac{1}{x}$&quot;,&quot;font&quot;:{&quot;size&quot;:&quot;18&quot;,&quot;family&quot;:&quot;Arial&quot;,&quot;color&quot;:&quot;black&quot;},&quot;type&quot;:&quot;$&quot;},{&quot;id&quot;:&quot;4&quot;,&quot;code&quot;:&quot;$\\frac{1}{x}$&quot;,&quot;font&quot;:{&quot;size&quot;:&quot;18&quot;,&quot;family&quot;:&quot;Arial&quot;,&quot;color&quot;:&quot;black&quot;},&quot;type&quot;:&quot;$&quot;}]"/>
    <we:property name="nextMathId" value="&quot;5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IDEAL_mod_NU_clean_roboto</Template>
  <TotalTime>3402</TotalTime>
  <Words>1365</Words>
  <Application>Microsoft Office PowerPoint</Application>
  <PresentationFormat>Widescreen</PresentationFormat>
  <Paragraphs>193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DengXian</vt:lpstr>
      <vt:lpstr>Arial</vt:lpstr>
      <vt:lpstr>Calibri</vt:lpstr>
      <vt:lpstr>Cambria Math</vt:lpstr>
      <vt:lpstr>Courier New</vt:lpstr>
      <vt:lpstr>Franklin Gothic Medium</vt:lpstr>
      <vt:lpstr>Roboto</vt:lpstr>
      <vt:lpstr>Verdana</vt:lpstr>
      <vt:lpstr>Wingdings</vt:lpstr>
      <vt:lpstr>IDEAL_mod_NU_clean_roboto</vt:lpstr>
      <vt:lpstr>CS338 Project  Differentiable Co-Design of Digital Twin-Enabled Autonomous Vehicles with Deep Reinforcement Learning</vt:lpstr>
      <vt:lpstr>Main Idea</vt:lpstr>
      <vt:lpstr>Intro to RL: Key Components and How It Works</vt:lpstr>
      <vt:lpstr>DRL Algorithms</vt:lpstr>
      <vt:lpstr>Digital Twin-enabled Co-Design with PPO</vt:lpstr>
      <vt:lpstr>Plan</vt:lpstr>
      <vt:lpstr>10/22 Update from Wilson and Adnan</vt:lpstr>
      <vt:lpstr>PowerPoint Presentation</vt:lpstr>
      <vt:lpstr>Intro to RL: Markov Decision Process (MDP)</vt:lpstr>
      <vt:lpstr>Intro to RL: Episode, Return, Policy, and Value</vt:lpstr>
      <vt:lpstr>Dynamic Programming (DP)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Yu-Chin Chan</dc:creator>
  <cp:lastModifiedBy>Ying-Kuan (Rick) Tsai</cp:lastModifiedBy>
  <cp:revision>3</cp:revision>
  <dcterms:created xsi:type="dcterms:W3CDTF">2020-03-02T22:17:49Z</dcterms:created>
  <dcterms:modified xsi:type="dcterms:W3CDTF">2025-10-24T16:24:44Z</dcterms:modified>
</cp:coreProperties>
</file>